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57"/>
  </p:notesMasterIdLst>
  <p:handoutMasterIdLst>
    <p:handoutMasterId r:id="rId58"/>
  </p:handoutMasterIdLst>
  <p:sldIdLst>
    <p:sldId id="462" r:id="rId8"/>
    <p:sldId id="463" r:id="rId9"/>
    <p:sldId id="465" r:id="rId10"/>
    <p:sldId id="621" r:id="rId11"/>
    <p:sldId id="622" r:id="rId12"/>
    <p:sldId id="623" r:id="rId13"/>
    <p:sldId id="624" r:id="rId14"/>
    <p:sldId id="625" r:id="rId15"/>
    <p:sldId id="565" r:id="rId16"/>
    <p:sldId id="519" r:id="rId17"/>
    <p:sldId id="591" r:id="rId18"/>
    <p:sldId id="592" r:id="rId19"/>
    <p:sldId id="593" r:id="rId20"/>
    <p:sldId id="594" r:id="rId21"/>
    <p:sldId id="595" r:id="rId22"/>
    <p:sldId id="626" r:id="rId23"/>
    <p:sldId id="572" r:id="rId24"/>
    <p:sldId id="567" r:id="rId25"/>
    <p:sldId id="597" r:id="rId26"/>
    <p:sldId id="596" r:id="rId27"/>
    <p:sldId id="577" r:id="rId28"/>
    <p:sldId id="578" r:id="rId29"/>
    <p:sldId id="598" r:id="rId30"/>
    <p:sldId id="599" r:id="rId31"/>
    <p:sldId id="600" r:id="rId32"/>
    <p:sldId id="601" r:id="rId33"/>
    <p:sldId id="587" r:id="rId34"/>
    <p:sldId id="589" r:id="rId35"/>
    <p:sldId id="603" r:id="rId36"/>
    <p:sldId id="604" r:id="rId37"/>
    <p:sldId id="605" r:id="rId38"/>
    <p:sldId id="606" r:id="rId39"/>
    <p:sldId id="607" r:id="rId40"/>
    <p:sldId id="602" r:id="rId41"/>
    <p:sldId id="608" r:id="rId42"/>
    <p:sldId id="609" r:id="rId43"/>
    <p:sldId id="610" r:id="rId44"/>
    <p:sldId id="611" r:id="rId45"/>
    <p:sldId id="612" r:id="rId46"/>
    <p:sldId id="613" r:id="rId47"/>
    <p:sldId id="516" r:id="rId48"/>
    <p:sldId id="614" r:id="rId49"/>
    <p:sldId id="616" r:id="rId50"/>
    <p:sldId id="615" r:id="rId51"/>
    <p:sldId id="617" r:id="rId52"/>
    <p:sldId id="619" r:id="rId53"/>
    <p:sldId id="618" r:id="rId54"/>
    <p:sldId id="620" r:id="rId55"/>
    <p:sldId id="264"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0206"/>
    <a:srgbClr val="AD2B26"/>
    <a:srgbClr val="49504F"/>
    <a:srgbClr val="B70006"/>
    <a:srgbClr val="FFFFE4"/>
    <a:srgbClr val="919191"/>
    <a:srgbClr val="333333"/>
    <a:srgbClr val="FFFFFF"/>
    <a:srgbClr val="D9D9D9"/>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4" autoAdjust="0"/>
    <p:restoredTop sz="65650" autoAdjust="0"/>
  </p:normalViewPr>
  <p:slideViewPr>
    <p:cSldViewPr snapToGrid="0">
      <p:cViewPr varScale="1">
        <p:scale>
          <a:sx n="65" d="100"/>
          <a:sy n="65" d="100"/>
        </p:scale>
        <p:origin x="80" y="376"/>
      </p:cViewPr>
      <p:guideLst/>
    </p:cSldViewPr>
  </p:slideViewPr>
  <p:outlineViewPr>
    <p:cViewPr>
      <p:scale>
        <a:sx n="33" d="100"/>
        <a:sy n="33" d="100"/>
      </p:scale>
      <p:origin x="0" y="-31224"/>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2021/9/22</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2021/9/22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455844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2461963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6.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0" r:id="rId14"/>
    <p:sldLayoutId id="2147483706" r:id="rId15"/>
    <p:sldLayoutId id="2147483711" r:id="rId16"/>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mock-java.itheima.net/project/3308/interface/api/41698"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mock-java.itheima.net/project/3308/interface/api/41700"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mock-java.itheima.net/project/3308/interface/api/41702"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mock-java.itheima.net/project/3308/interface/api/41704"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mock-java.itheima.net/project/3308/interface/api/41706"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mock-java.itheima.net/project/3308/interface/api/41710" TargetMode="External"/><Relationship Id="rId2" Type="http://schemas.openxmlformats.org/officeDocument/2006/relationships/hyperlink" Target="https://lbsyun.baidu.com/index.php?title=yingyan/api/v3/geofence"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mock-java.itheima.net/project/3308/interface/api/41714" TargetMode="External"/><Relationship Id="rId2" Type="http://schemas.openxmlformats.org/officeDocument/2006/relationships/hyperlink" Target="https://mock-java.itheima.net/project/3308/interface/api/41712" TargetMode="Externa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mock-java.itheima.net/project/3308/interface/api/41718"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mock-java.itheima.net/project/3308/interface/api/41708" TargetMode="External"/><Relationship Id="rId2" Type="http://schemas.openxmlformats.org/officeDocument/2006/relationships/hyperlink" Target="https://lbsyun.baidu.com/index.php?title=yingyan/api/v3/geofence#service-page-anchor8"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mock-java.itheima.net/project/3308/interface/api/41716" TargetMode="External"/><Relationship Id="rId2" Type="http://schemas.openxmlformats.org/officeDocument/2006/relationships/hyperlink" Target="https://lbsyun.baidu.com/index.php?title=yingyan/api/v3/geofence#service-page-anchor11"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mock-java.itheima.net/project/3308/interface/api/41726" TargetMode="External"/><Relationship Id="rId2" Type="http://schemas.openxmlformats.org/officeDocument/2006/relationships/hyperlink" Target="https://lbsyun.baidu.com/index.php?title=yingyan/api/v3/geofencealarm#service-page-anchor4"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mock-java.itheima.net/project/3308/interface/api/41724" TargetMode="Externa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ock-java.itheima.net/project/3308/interface/api/41728"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mock-java.itheima.net/project/3308/interface/api/41722"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mock-java.itheima.net/project/3308/interface/api/41720"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lang="zh-CN" altLang="en-US" dirty="0"/>
              <a:t>地图专题课程</a:t>
            </a:r>
            <a:endParaRPr kumimoji="1" lang="zh-CN" altLang="en-US" dirty="0"/>
          </a:p>
        </p:txBody>
      </p:sp>
      <p:sp>
        <p:nvSpPr>
          <p:cNvPr id="3" name="文本占位符 2">
            <a:extLst>
              <a:ext uri="{FF2B5EF4-FFF2-40B4-BE49-F238E27FC236}">
                <a16:creationId xmlns:a16="http://schemas.microsoft.com/office/drawing/2014/main" id="{FB6AC0F8-4890-4046-8499-78F7C6973826}"/>
              </a:ext>
            </a:extLst>
          </p:cNvPr>
          <p:cNvSpPr>
            <a:spLocks noGrp="1"/>
          </p:cNvSpPr>
          <p:nvPr>
            <p:ph type="body" sz="quarter" idx="10"/>
          </p:nvPr>
        </p:nvSpPr>
        <p:spPr/>
        <p:txBody>
          <a:bodyPr/>
          <a:lstStyle/>
          <a:p>
            <a:r>
              <a:rPr lang="zh-CN" altLang="en-US"/>
              <a:t>物流行业地图案例</a:t>
            </a:r>
            <a:endParaRPr lang="zh-CN" altLang="en-US" dirty="0"/>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项目简介</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订单管理</a:t>
            </a:r>
          </a:p>
        </p:txBody>
      </p:sp>
      <p:sp>
        <p:nvSpPr>
          <p:cNvPr id="8" name="文本占位符 1">
            <a:extLst>
              <a:ext uri="{FF2B5EF4-FFF2-40B4-BE49-F238E27FC236}">
                <a16:creationId xmlns:a16="http://schemas.microsoft.com/office/drawing/2014/main" id="{F6A190D6-5DB2-4E20-84B5-FC52A807F7B3}"/>
              </a:ext>
            </a:extLst>
          </p:cNvPr>
          <p:cNvSpPr>
            <a:spLocks noGrp="1"/>
          </p:cNvSpPr>
          <p:nvPr>
            <p:ph type="body" sz="quarter" idx="11"/>
          </p:nvPr>
        </p:nvSpPr>
        <p:spPr>
          <a:xfrm>
            <a:off x="710881" y="1590102"/>
            <a:ext cx="10749598" cy="867348"/>
          </a:xfrm>
        </p:spPr>
        <p:txBody>
          <a:bodyPr/>
          <a:lstStyle/>
          <a:p>
            <a:r>
              <a:rPr lang="zh-CN" altLang="en-US" dirty="0"/>
              <a:t>订单是在用户在物流系统中下的订单，比如：寄一件衣服从上海到北京。</a:t>
            </a:r>
            <a:endParaRPr lang="en-US" altLang="zh-CN" dirty="0"/>
          </a:p>
          <a:p>
            <a:r>
              <a:rPr lang="zh-CN" altLang="en-US" dirty="0"/>
              <a:t>订单管理的列表如下：</a:t>
            </a:r>
          </a:p>
        </p:txBody>
      </p:sp>
      <p:pic>
        <p:nvPicPr>
          <p:cNvPr id="9" name="图片 8">
            <a:extLst>
              <a:ext uri="{FF2B5EF4-FFF2-40B4-BE49-F238E27FC236}">
                <a16:creationId xmlns:a16="http://schemas.microsoft.com/office/drawing/2014/main" id="{C3B1D58D-7FDB-4714-AD8E-D6A82CD4A9BE}"/>
              </a:ext>
            </a:extLst>
          </p:cNvPr>
          <p:cNvPicPr>
            <a:picLocks noChangeAspect="1"/>
          </p:cNvPicPr>
          <p:nvPr/>
        </p:nvPicPr>
        <p:blipFill>
          <a:blip r:embed="rId2"/>
          <a:stretch>
            <a:fillRect/>
          </a:stretch>
        </p:blipFill>
        <p:spPr>
          <a:xfrm>
            <a:off x="710880" y="2528243"/>
            <a:ext cx="8598218" cy="3995642"/>
          </a:xfrm>
          <a:prstGeom prst="rect">
            <a:avLst/>
          </a:prstGeom>
          <a:ln>
            <a:solidFill>
              <a:srgbClr val="C00000"/>
            </a:solidFill>
            <a:prstDash val="dash"/>
          </a:ln>
        </p:spPr>
      </p:pic>
    </p:spTree>
    <p:extLst>
      <p:ext uri="{BB962C8B-B14F-4D97-AF65-F5344CB8AC3E}">
        <p14:creationId xmlns:p14="http://schemas.microsoft.com/office/powerpoint/2010/main" val="529335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项目简介</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路线规划</a:t>
            </a:r>
          </a:p>
        </p:txBody>
      </p:sp>
      <p:sp>
        <p:nvSpPr>
          <p:cNvPr id="5" name="文本占位符 1">
            <a:extLst>
              <a:ext uri="{FF2B5EF4-FFF2-40B4-BE49-F238E27FC236}">
                <a16:creationId xmlns:a16="http://schemas.microsoft.com/office/drawing/2014/main" id="{AB805BFE-8EF5-4BAD-A8C4-E0565196DCF8}"/>
              </a:ext>
            </a:extLst>
          </p:cNvPr>
          <p:cNvSpPr>
            <a:spLocks noGrp="1"/>
          </p:cNvSpPr>
          <p:nvPr>
            <p:ph type="body" sz="quarter" idx="11"/>
          </p:nvPr>
        </p:nvSpPr>
        <p:spPr>
          <a:xfrm>
            <a:off x="710881" y="1590102"/>
            <a:ext cx="10749598" cy="517190"/>
          </a:xfrm>
        </p:spPr>
        <p:txBody>
          <a:bodyPr/>
          <a:lstStyle/>
          <a:p>
            <a:r>
              <a:rPr lang="zh-CN" altLang="en-US" dirty="0"/>
              <a:t>在订单详情中，通过百度地图显示出订单的路线规划：</a:t>
            </a:r>
          </a:p>
        </p:txBody>
      </p:sp>
      <p:pic>
        <p:nvPicPr>
          <p:cNvPr id="6" name="图片 5">
            <a:extLst>
              <a:ext uri="{FF2B5EF4-FFF2-40B4-BE49-F238E27FC236}">
                <a16:creationId xmlns:a16="http://schemas.microsoft.com/office/drawing/2014/main" id="{0E630F80-2CD2-48A7-99D0-512FF85BC9C6}"/>
              </a:ext>
            </a:extLst>
          </p:cNvPr>
          <p:cNvPicPr>
            <a:picLocks noChangeAspect="1"/>
          </p:cNvPicPr>
          <p:nvPr/>
        </p:nvPicPr>
        <p:blipFill>
          <a:blip r:embed="rId2"/>
          <a:stretch>
            <a:fillRect/>
          </a:stretch>
        </p:blipFill>
        <p:spPr>
          <a:xfrm>
            <a:off x="731521" y="2107292"/>
            <a:ext cx="7893558" cy="4258818"/>
          </a:xfrm>
          <a:prstGeom prst="rect">
            <a:avLst/>
          </a:prstGeom>
          <a:ln>
            <a:solidFill>
              <a:srgbClr val="C00000"/>
            </a:solidFill>
            <a:prstDash val="dash"/>
          </a:ln>
        </p:spPr>
      </p:pic>
    </p:spTree>
    <p:extLst>
      <p:ext uri="{BB962C8B-B14F-4D97-AF65-F5344CB8AC3E}">
        <p14:creationId xmlns:p14="http://schemas.microsoft.com/office/powerpoint/2010/main" val="2278961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项目简介</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运单管理</a:t>
            </a:r>
          </a:p>
        </p:txBody>
      </p:sp>
      <p:sp>
        <p:nvSpPr>
          <p:cNvPr id="5" name="文本占位符 1">
            <a:extLst>
              <a:ext uri="{FF2B5EF4-FFF2-40B4-BE49-F238E27FC236}">
                <a16:creationId xmlns:a16="http://schemas.microsoft.com/office/drawing/2014/main" id="{A1DBF2CA-1261-475A-B4CA-9667CD00A20B}"/>
              </a:ext>
            </a:extLst>
          </p:cNvPr>
          <p:cNvSpPr>
            <a:spLocks noGrp="1"/>
          </p:cNvSpPr>
          <p:nvPr>
            <p:ph type="body" sz="quarter" idx="11"/>
          </p:nvPr>
        </p:nvSpPr>
        <p:spPr>
          <a:xfrm>
            <a:off x="710881" y="1590102"/>
            <a:ext cx="10749598" cy="867348"/>
          </a:xfrm>
        </p:spPr>
        <p:txBody>
          <a:bodyPr/>
          <a:lstStyle/>
          <a:p>
            <a:r>
              <a:rPr lang="zh-CN" altLang="en-US" dirty="0"/>
              <a:t>运单是物流系统为每一个订单生成的运单号，一般是告知用户的，用户根据运单号查询物流状态信息。</a:t>
            </a:r>
            <a:endParaRPr lang="en-US" altLang="zh-CN" dirty="0"/>
          </a:p>
          <a:p>
            <a:r>
              <a:rPr lang="zh-CN" altLang="en-US" dirty="0"/>
              <a:t>运单管理的列表如下：</a:t>
            </a:r>
          </a:p>
        </p:txBody>
      </p:sp>
      <p:pic>
        <p:nvPicPr>
          <p:cNvPr id="6" name="图片 5">
            <a:extLst>
              <a:ext uri="{FF2B5EF4-FFF2-40B4-BE49-F238E27FC236}">
                <a16:creationId xmlns:a16="http://schemas.microsoft.com/office/drawing/2014/main" id="{C83C3DB5-97F3-4C71-992F-F9592A0307F0}"/>
              </a:ext>
            </a:extLst>
          </p:cNvPr>
          <p:cNvPicPr>
            <a:picLocks noChangeAspect="1"/>
          </p:cNvPicPr>
          <p:nvPr/>
        </p:nvPicPr>
        <p:blipFill>
          <a:blip r:embed="rId2"/>
          <a:stretch>
            <a:fillRect/>
          </a:stretch>
        </p:blipFill>
        <p:spPr>
          <a:xfrm>
            <a:off x="710880" y="2668906"/>
            <a:ext cx="10417302" cy="3463290"/>
          </a:xfrm>
          <a:prstGeom prst="rect">
            <a:avLst/>
          </a:prstGeom>
          <a:ln>
            <a:solidFill>
              <a:srgbClr val="C00000"/>
            </a:solidFill>
            <a:prstDash val="dash"/>
          </a:ln>
        </p:spPr>
      </p:pic>
    </p:spTree>
    <p:extLst>
      <p:ext uri="{BB962C8B-B14F-4D97-AF65-F5344CB8AC3E}">
        <p14:creationId xmlns:p14="http://schemas.microsoft.com/office/powerpoint/2010/main" val="1946705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项目简介</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运单管理</a:t>
            </a:r>
          </a:p>
        </p:txBody>
      </p:sp>
      <p:sp>
        <p:nvSpPr>
          <p:cNvPr id="5" name="文本占位符 1">
            <a:extLst>
              <a:ext uri="{FF2B5EF4-FFF2-40B4-BE49-F238E27FC236}">
                <a16:creationId xmlns:a16="http://schemas.microsoft.com/office/drawing/2014/main" id="{AA81F126-0FAE-4352-AF49-9E05FE04F6B7}"/>
              </a:ext>
            </a:extLst>
          </p:cNvPr>
          <p:cNvSpPr>
            <a:spLocks noGrp="1"/>
          </p:cNvSpPr>
          <p:nvPr>
            <p:ph type="body" sz="quarter" idx="11"/>
          </p:nvPr>
        </p:nvSpPr>
        <p:spPr>
          <a:xfrm>
            <a:off x="710881" y="1590102"/>
            <a:ext cx="10749598" cy="517190"/>
          </a:xfrm>
        </p:spPr>
        <p:txBody>
          <a:bodyPr/>
          <a:lstStyle/>
          <a:p>
            <a:r>
              <a:rPr lang="zh-CN" altLang="en-US" dirty="0"/>
              <a:t>运单详情中会显示车辆的运行轨迹，如下：</a:t>
            </a:r>
          </a:p>
        </p:txBody>
      </p:sp>
      <p:pic>
        <p:nvPicPr>
          <p:cNvPr id="7" name="图片 6">
            <a:extLst>
              <a:ext uri="{FF2B5EF4-FFF2-40B4-BE49-F238E27FC236}">
                <a16:creationId xmlns:a16="http://schemas.microsoft.com/office/drawing/2014/main" id="{5910B970-3C4A-4ECD-BE77-8AED2C6E5C74}"/>
              </a:ext>
            </a:extLst>
          </p:cNvPr>
          <p:cNvPicPr>
            <a:picLocks noChangeAspect="1"/>
          </p:cNvPicPr>
          <p:nvPr/>
        </p:nvPicPr>
        <p:blipFill>
          <a:blip r:embed="rId2"/>
          <a:stretch>
            <a:fillRect/>
          </a:stretch>
        </p:blipFill>
        <p:spPr>
          <a:xfrm>
            <a:off x="1132365" y="2240123"/>
            <a:ext cx="6717030" cy="4287965"/>
          </a:xfrm>
          <a:prstGeom prst="rect">
            <a:avLst/>
          </a:prstGeom>
          <a:ln>
            <a:solidFill>
              <a:srgbClr val="C00000"/>
            </a:solidFill>
            <a:prstDash val="dash"/>
          </a:ln>
        </p:spPr>
      </p:pic>
    </p:spTree>
    <p:extLst>
      <p:ext uri="{BB962C8B-B14F-4D97-AF65-F5344CB8AC3E}">
        <p14:creationId xmlns:p14="http://schemas.microsoft.com/office/powerpoint/2010/main" val="3221706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项目简介</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电子围栏</a:t>
            </a:r>
          </a:p>
        </p:txBody>
      </p:sp>
      <p:sp>
        <p:nvSpPr>
          <p:cNvPr id="5" name="文本占位符 1">
            <a:extLst>
              <a:ext uri="{FF2B5EF4-FFF2-40B4-BE49-F238E27FC236}">
                <a16:creationId xmlns:a16="http://schemas.microsoft.com/office/drawing/2014/main" id="{4BA585D4-EE69-49B4-B622-C662408C0ACD}"/>
              </a:ext>
            </a:extLst>
          </p:cNvPr>
          <p:cNvSpPr>
            <a:spLocks noGrp="1"/>
          </p:cNvSpPr>
          <p:nvPr>
            <p:ph type="body" sz="quarter" idx="11"/>
          </p:nvPr>
        </p:nvSpPr>
        <p:spPr>
          <a:xfrm>
            <a:off x="710881" y="1590102"/>
            <a:ext cx="10749598" cy="517190"/>
          </a:xfrm>
        </p:spPr>
        <p:txBody>
          <a:bodyPr/>
          <a:lstStyle/>
          <a:p>
            <a:r>
              <a:rPr lang="zh-CN" altLang="en-US" dirty="0"/>
              <a:t>通过设置多边形的电子围栏对车辆进行监控，如果超出范围就会进行告警：</a:t>
            </a:r>
          </a:p>
        </p:txBody>
      </p:sp>
      <p:pic>
        <p:nvPicPr>
          <p:cNvPr id="6" name="图片 5">
            <a:extLst>
              <a:ext uri="{FF2B5EF4-FFF2-40B4-BE49-F238E27FC236}">
                <a16:creationId xmlns:a16="http://schemas.microsoft.com/office/drawing/2014/main" id="{CA03B06F-E2BB-4EA6-AB64-345CC9AB2C35}"/>
              </a:ext>
            </a:extLst>
          </p:cNvPr>
          <p:cNvPicPr>
            <a:picLocks noChangeAspect="1"/>
          </p:cNvPicPr>
          <p:nvPr/>
        </p:nvPicPr>
        <p:blipFill>
          <a:blip r:embed="rId2"/>
          <a:stretch>
            <a:fillRect/>
          </a:stretch>
        </p:blipFill>
        <p:spPr>
          <a:xfrm>
            <a:off x="710880" y="2178085"/>
            <a:ext cx="7000875" cy="4067175"/>
          </a:xfrm>
          <a:prstGeom prst="rect">
            <a:avLst/>
          </a:prstGeom>
          <a:ln>
            <a:solidFill>
              <a:srgbClr val="C00000"/>
            </a:solidFill>
            <a:prstDash val="dash"/>
          </a:ln>
        </p:spPr>
      </p:pic>
    </p:spTree>
    <p:extLst>
      <p:ext uri="{BB962C8B-B14F-4D97-AF65-F5344CB8AC3E}">
        <p14:creationId xmlns:p14="http://schemas.microsoft.com/office/powerpoint/2010/main" val="17148165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项目简介</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车辆管理</a:t>
            </a:r>
          </a:p>
        </p:txBody>
      </p:sp>
      <p:sp>
        <p:nvSpPr>
          <p:cNvPr id="5" name="文本占位符 1">
            <a:extLst>
              <a:ext uri="{FF2B5EF4-FFF2-40B4-BE49-F238E27FC236}">
                <a16:creationId xmlns:a16="http://schemas.microsoft.com/office/drawing/2014/main" id="{EE843EFF-D647-491A-BCFF-F822E1BE5047}"/>
              </a:ext>
            </a:extLst>
          </p:cNvPr>
          <p:cNvSpPr>
            <a:spLocks noGrp="1"/>
          </p:cNvSpPr>
          <p:nvPr>
            <p:ph type="body" sz="quarter" idx="11"/>
          </p:nvPr>
        </p:nvSpPr>
        <p:spPr>
          <a:xfrm>
            <a:off x="710881" y="1590102"/>
            <a:ext cx="10749598" cy="517190"/>
          </a:xfrm>
        </p:spPr>
        <p:txBody>
          <a:bodyPr/>
          <a:lstStyle/>
          <a:p>
            <a:r>
              <a:rPr lang="zh-CN" altLang="en-US" dirty="0"/>
              <a:t>在车辆管理的页面中，如果有车辆超出了电子围栏就会有红色告警显示，如下：</a:t>
            </a:r>
          </a:p>
        </p:txBody>
      </p:sp>
      <p:pic>
        <p:nvPicPr>
          <p:cNvPr id="6" name="图片 5">
            <a:extLst>
              <a:ext uri="{FF2B5EF4-FFF2-40B4-BE49-F238E27FC236}">
                <a16:creationId xmlns:a16="http://schemas.microsoft.com/office/drawing/2014/main" id="{61DEE2BE-17D1-41CA-9990-4F0D43A1CEC9}"/>
              </a:ext>
            </a:extLst>
          </p:cNvPr>
          <p:cNvPicPr>
            <a:picLocks noChangeAspect="1"/>
          </p:cNvPicPr>
          <p:nvPr/>
        </p:nvPicPr>
        <p:blipFill>
          <a:blip r:embed="rId2"/>
          <a:stretch>
            <a:fillRect/>
          </a:stretch>
        </p:blipFill>
        <p:spPr>
          <a:xfrm>
            <a:off x="710880" y="2117530"/>
            <a:ext cx="10218515" cy="3902107"/>
          </a:xfrm>
          <a:prstGeom prst="rect">
            <a:avLst/>
          </a:prstGeom>
          <a:ln>
            <a:solidFill>
              <a:srgbClr val="C00000"/>
            </a:solidFill>
            <a:prstDash val="dash"/>
          </a:ln>
        </p:spPr>
      </p:pic>
    </p:spTree>
    <p:extLst>
      <p:ext uri="{BB962C8B-B14F-4D97-AF65-F5344CB8AC3E}">
        <p14:creationId xmlns:p14="http://schemas.microsoft.com/office/powerpoint/2010/main" val="7678363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AD210B-8694-43A4-891A-E8DB3482E724}"/>
              </a:ext>
            </a:extLst>
          </p:cNvPr>
          <p:cNvSpPr>
            <a:spLocks noGrp="1"/>
          </p:cNvSpPr>
          <p:nvPr>
            <p:ph type="body" sz="quarter" idx="10"/>
          </p:nvPr>
        </p:nvSpPr>
        <p:spPr>
          <a:xfrm>
            <a:off x="5103847" y="1173480"/>
            <a:ext cx="5760538" cy="4511040"/>
          </a:xfrm>
        </p:spPr>
        <p:txBody>
          <a:bodyPr/>
          <a:lstStyle/>
          <a:p>
            <a:r>
              <a:rPr lang="zh-CN" altLang="en-US" dirty="0"/>
              <a:t>订单管理</a:t>
            </a:r>
            <a:endParaRPr lang="en-US" altLang="zh-CN" dirty="0"/>
          </a:p>
          <a:p>
            <a:r>
              <a:rPr lang="zh-CN" altLang="en-US" dirty="0"/>
              <a:t>运单管理</a:t>
            </a:r>
          </a:p>
          <a:p>
            <a:r>
              <a:rPr lang="zh-CN" altLang="en-US" dirty="0"/>
              <a:t>电子围栏</a:t>
            </a:r>
          </a:p>
          <a:p>
            <a:r>
              <a:rPr lang="zh-CN" altLang="en-US" dirty="0"/>
              <a:t>车辆管理</a:t>
            </a:r>
          </a:p>
        </p:txBody>
      </p:sp>
    </p:spTree>
    <p:extLst>
      <p:ext uri="{BB962C8B-B14F-4D97-AF65-F5344CB8AC3E}">
        <p14:creationId xmlns:p14="http://schemas.microsoft.com/office/powerpoint/2010/main" val="3446239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搭建工程</a:t>
            </a:r>
            <a:endParaRPr lang="en-US" altLang="zh-CN" dirty="0"/>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354515983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搭建工程</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前端工程</a:t>
            </a:r>
          </a:p>
        </p:txBody>
      </p:sp>
      <p:sp>
        <p:nvSpPr>
          <p:cNvPr id="9" name="文本占位符 1">
            <a:extLst>
              <a:ext uri="{FF2B5EF4-FFF2-40B4-BE49-F238E27FC236}">
                <a16:creationId xmlns:a16="http://schemas.microsoft.com/office/drawing/2014/main" id="{910C021A-2436-4AD0-B6BC-1303967B111F}"/>
              </a:ext>
            </a:extLst>
          </p:cNvPr>
          <p:cNvSpPr>
            <a:spLocks noGrp="1"/>
          </p:cNvSpPr>
          <p:nvPr>
            <p:ph type="body" sz="quarter" idx="11"/>
          </p:nvPr>
        </p:nvSpPr>
        <p:spPr>
          <a:xfrm>
            <a:off x="710881" y="1590102"/>
            <a:ext cx="10749598" cy="2455916"/>
          </a:xfrm>
        </p:spPr>
        <p:txBody>
          <a:bodyPr/>
          <a:lstStyle/>
          <a:p>
            <a:r>
              <a:rPr lang="zh-CN" altLang="en-US" dirty="0"/>
              <a:t>前端采用</a:t>
            </a:r>
            <a:r>
              <a:rPr lang="en-US" altLang="zh-CN" dirty="0"/>
              <a:t>Vue</a:t>
            </a:r>
            <a:r>
              <a:rPr lang="zh-CN" altLang="en-US" dirty="0"/>
              <a:t>编写，我们需要把前端工程跑起来，项目源码在代码目录中。</a:t>
            </a:r>
            <a:endParaRPr lang="en-US" altLang="zh-CN" dirty="0"/>
          </a:p>
          <a:p>
            <a:r>
              <a:rPr lang="zh-CN" altLang="en-US" dirty="0"/>
              <a:t>主要步骤如下：</a:t>
            </a:r>
            <a:endParaRPr lang="en-US" altLang="zh-CN" dirty="0"/>
          </a:p>
          <a:p>
            <a:pPr lvl="1"/>
            <a:r>
              <a:rPr lang="zh-CN" altLang="en-US" dirty="0"/>
              <a:t>将</a:t>
            </a:r>
            <a:r>
              <a:rPr lang="en-US" altLang="zh-CN" dirty="0"/>
              <a:t>project-jywl-admin-vue-ts.zip</a:t>
            </a:r>
            <a:r>
              <a:rPr lang="zh-CN" altLang="en-US" dirty="0"/>
              <a:t>解压到自己的目录中</a:t>
            </a:r>
            <a:endParaRPr lang="en-US" altLang="zh-CN" dirty="0"/>
          </a:p>
          <a:p>
            <a:pPr lvl="1"/>
            <a:r>
              <a:rPr lang="zh-CN" altLang="en-US" dirty="0"/>
              <a:t>在</a:t>
            </a:r>
            <a:r>
              <a:rPr lang="en-US" altLang="zh-CN" dirty="0"/>
              <a:t>Terminal</a:t>
            </a:r>
            <a:r>
              <a:rPr lang="zh-CN" altLang="en-US" dirty="0"/>
              <a:t>控制台中输入 </a:t>
            </a:r>
            <a:r>
              <a:rPr lang="en-US" altLang="zh-CN" dirty="0" err="1"/>
              <a:t>npm</a:t>
            </a:r>
            <a:r>
              <a:rPr lang="en-US" altLang="zh-CN" dirty="0"/>
              <a:t> run serve </a:t>
            </a:r>
            <a:r>
              <a:rPr lang="zh-CN" altLang="en-US" dirty="0"/>
              <a:t>命令即可运行（代码包中已经包含了所需要的依赖）</a:t>
            </a:r>
            <a:endParaRPr lang="en-US" altLang="zh-CN" dirty="0"/>
          </a:p>
          <a:p>
            <a:pPr lvl="1"/>
            <a:r>
              <a:rPr lang="zh-CN" altLang="en-US" dirty="0"/>
              <a:t>如果依赖有问题，可以将</a:t>
            </a:r>
            <a:r>
              <a:rPr lang="en-US" altLang="zh-CN" dirty="0" err="1"/>
              <a:t>node_modules</a:t>
            </a:r>
            <a:r>
              <a:rPr lang="zh-CN" altLang="en-US" dirty="0"/>
              <a:t>目录删除，然后执行</a:t>
            </a:r>
            <a:r>
              <a:rPr lang="en-US" altLang="zh-CN" dirty="0" err="1"/>
              <a:t>npm</a:t>
            </a:r>
            <a:r>
              <a:rPr lang="en-US" altLang="zh-CN" dirty="0"/>
              <a:t> install </a:t>
            </a:r>
            <a:r>
              <a:rPr lang="zh-CN" altLang="en-US" dirty="0"/>
              <a:t>即可。</a:t>
            </a:r>
            <a:endParaRPr lang="en-US" altLang="zh-CN" dirty="0"/>
          </a:p>
          <a:p>
            <a:pPr lvl="1"/>
            <a:r>
              <a:rPr lang="zh-CN" altLang="en-US" dirty="0"/>
              <a:t>可在 </a:t>
            </a:r>
            <a:r>
              <a:rPr lang="en-US" altLang="zh-CN" dirty="0"/>
              <a:t>.env </a:t>
            </a:r>
            <a:r>
              <a:rPr lang="zh-CN" altLang="en-US" dirty="0"/>
              <a:t>文件中修改接口的地址，演示功能效果使用</a:t>
            </a:r>
            <a:r>
              <a:rPr lang="en-US" altLang="zh-CN" dirty="0"/>
              <a:t>mock</a:t>
            </a:r>
            <a:r>
              <a:rPr lang="zh-CN" altLang="en-US" dirty="0"/>
              <a:t>地址，开发时使用本地开发地址。</a:t>
            </a:r>
          </a:p>
        </p:txBody>
      </p:sp>
    </p:spTree>
    <p:extLst>
      <p:ext uri="{BB962C8B-B14F-4D97-AF65-F5344CB8AC3E}">
        <p14:creationId xmlns:p14="http://schemas.microsoft.com/office/powerpoint/2010/main" val="319486193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搭建工程</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创建</a:t>
            </a:r>
            <a:r>
              <a:rPr lang="en-US" altLang="zh-CN" dirty="0"/>
              <a:t>MongoDB</a:t>
            </a:r>
            <a:r>
              <a:rPr lang="zh-CN" altLang="en-US" dirty="0"/>
              <a:t>用户</a:t>
            </a:r>
          </a:p>
        </p:txBody>
      </p:sp>
      <p:sp>
        <p:nvSpPr>
          <p:cNvPr id="5" name="文本占位符 1">
            <a:extLst>
              <a:ext uri="{FF2B5EF4-FFF2-40B4-BE49-F238E27FC236}">
                <a16:creationId xmlns:a16="http://schemas.microsoft.com/office/drawing/2014/main" id="{FA1F6D2A-25F3-4AA2-B25B-4694F6BFF26E}"/>
              </a:ext>
            </a:extLst>
          </p:cNvPr>
          <p:cNvSpPr>
            <a:spLocks noGrp="1"/>
          </p:cNvSpPr>
          <p:nvPr>
            <p:ph type="body" sz="quarter" idx="11"/>
          </p:nvPr>
        </p:nvSpPr>
        <p:spPr>
          <a:xfrm>
            <a:off x="710881" y="1590102"/>
            <a:ext cx="10749598" cy="970218"/>
          </a:xfrm>
        </p:spPr>
        <p:txBody>
          <a:bodyPr/>
          <a:lstStyle/>
          <a:p>
            <a:r>
              <a:rPr lang="zh-CN" altLang="en-US" dirty="0"/>
              <a:t>为了与前面轻骑项目区分开来，我们在</a:t>
            </a:r>
            <a:r>
              <a:rPr lang="en-US" altLang="zh-CN" dirty="0"/>
              <a:t>MongoDB</a:t>
            </a:r>
            <a:r>
              <a:rPr lang="zh-CN" altLang="en-US" dirty="0"/>
              <a:t>中创建</a:t>
            </a:r>
            <a:r>
              <a:rPr lang="en-US" altLang="zh-CN" dirty="0" err="1"/>
              <a:t>jinyun</a:t>
            </a:r>
            <a:r>
              <a:rPr lang="zh-CN" altLang="en-US" dirty="0"/>
              <a:t>的用户。</a:t>
            </a:r>
            <a:endParaRPr lang="en-US" altLang="zh-CN" dirty="0"/>
          </a:p>
          <a:p>
            <a:r>
              <a:rPr lang="en-US" altLang="zh-CN" dirty="0" err="1"/>
              <a:t>db.createUser</a:t>
            </a:r>
            <a:r>
              <a:rPr lang="en-US" altLang="zh-CN" dirty="0"/>
              <a:t>({ user: '</a:t>
            </a:r>
            <a:r>
              <a:rPr lang="en-US" altLang="zh-CN" dirty="0" err="1"/>
              <a:t>jinyun</a:t>
            </a:r>
            <a:r>
              <a:rPr lang="en-US" altLang="zh-CN" dirty="0"/>
              <a:t>', </a:t>
            </a:r>
            <a:r>
              <a:rPr lang="en-US" altLang="zh-CN" dirty="0" err="1"/>
              <a:t>pwd</a:t>
            </a:r>
            <a:r>
              <a:rPr lang="en-US" altLang="zh-CN" dirty="0"/>
              <a:t>: 'oudqBFGmGY8pU6WS', roles: [ { role: "</a:t>
            </a:r>
            <a:r>
              <a:rPr lang="en-US" altLang="zh-CN" dirty="0" err="1"/>
              <a:t>readWrite</a:t>
            </a:r>
            <a:r>
              <a:rPr lang="en-US" altLang="zh-CN" dirty="0"/>
              <a:t>", </a:t>
            </a:r>
            <a:r>
              <a:rPr lang="en-US" altLang="zh-CN" dirty="0" err="1"/>
              <a:t>db</a:t>
            </a:r>
            <a:r>
              <a:rPr lang="en-US" altLang="zh-CN" dirty="0"/>
              <a:t>: "</a:t>
            </a:r>
            <a:r>
              <a:rPr lang="en-US" altLang="zh-CN" dirty="0" err="1"/>
              <a:t>jinyun</a:t>
            </a:r>
            <a:r>
              <a:rPr lang="en-US" altLang="zh-CN" dirty="0"/>
              <a:t>" } ] });</a:t>
            </a:r>
            <a:endParaRPr lang="zh-CN" altLang="en-US" dirty="0"/>
          </a:p>
        </p:txBody>
      </p:sp>
    </p:spTree>
    <p:extLst>
      <p:ext uri="{BB962C8B-B14F-4D97-AF65-F5344CB8AC3E}">
        <p14:creationId xmlns:p14="http://schemas.microsoft.com/office/powerpoint/2010/main" val="103332632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4942344" y="1269124"/>
            <a:ext cx="4763913" cy="4319752"/>
          </a:xfrm>
        </p:spPr>
        <p:txBody>
          <a:bodyPr/>
          <a:lstStyle/>
          <a:p>
            <a:r>
              <a:rPr lang="zh-CN" altLang="en-US" dirty="0"/>
              <a:t>地图技术在物流行业的应用</a:t>
            </a:r>
            <a:endParaRPr lang="en-US" altLang="zh-CN" dirty="0"/>
          </a:p>
          <a:p>
            <a:r>
              <a:rPr lang="zh-CN" altLang="en-US" dirty="0"/>
              <a:t>金运物流项目简介</a:t>
            </a:r>
            <a:endParaRPr lang="en-US" altLang="zh-CN" dirty="0"/>
          </a:p>
          <a:p>
            <a:r>
              <a:rPr lang="zh-CN" altLang="en-US" dirty="0"/>
              <a:t>搭建工程</a:t>
            </a:r>
            <a:endParaRPr lang="en-US" altLang="zh-CN" dirty="0"/>
          </a:p>
          <a:p>
            <a:r>
              <a:rPr lang="zh-CN" altLang="en-US" dirty="0"/>
              <a:t>订单管理功能开发</a:t>
            </a:r>
            <a:endParaRPr lang="en-US" altLang="zh-CN" dirty="0"/>
          </a:p>
          <a:p>
            <a:r>
              <a:rPr lang="zh-CN" altLang="en-US" dirty="0"/>
              <a:t>运单管理功能开发</a:t>
            </a:r>
            <a:endParaRPr lang="en-US" altLang="zh-CN" dirty="0"/>
          </a:p>
          <a:p>
            <a:r>
              <a:rPr lang="zh-CN" altLang="en-US" dirty="0"/>
              <a:t>电子围栏功能开发</a:t>
            </a:r>
            <a:endParaRPr lang="en-US" altLang="zh-CN" dirty="0"/>
          </a:p>
          <a:p>
            <a:r>
              <a:rPr lang="zh-CN" altLang="en-US" dirty="0"/>
              <a:t>车辆管理功能开发</a:t>
            </a:r>
            <a:endParaRPr lang="en-US" altLang="zh-CN" dirty="0"/>
          </a:p>
        </p:txBody>
      </p:sp>
    </p:spTree>
    <p:extLst>
      <p:ext uri="{BB962C8B-B14F-4D97-AF65-F5344CB8AC3E}">
        <p14:creationId xmlns:p14="http://schemas.microsoft.com/office/powerpoint/2010/main" val="3710185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搭建工程</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后端工程</a:t>
            </a:r>
          </a:p>
        </p:txBody>
      </p:sp>
      <p:sp>
        <p:nvSpPr>
          <p:cNvPr id="5" name="文本占位符 1">
            <a:extLst>
              <a:ext uri="{FF2B5EF4-FFF2-40B4-BE49-F238E27FC236}">
                <a16:creationId xmlns:a16="http://schemas.microsoft.com/office/drawing/2014/main" id="{9F403451-F75D-4616-AE0E-00316C7FDBE8}"/>
              </a:ext>
            </a:extLst>
          </p:cNvPr>
          <p:cNvSpPr>
            <a:spLocks noGrp="1"/>
          </p:cNvSpPr>
          <p:nvPr>
            <p:ph type="body" sz="quarter" idx="11"/>
          </p:nvPr>
        </p:nvSpPr>
        <p:spPr>
          <a:xfrm>
            <a:off x="710881" y="1590102"/>
            <a:ext cx="10749598" cy="896244"/>
          </a:xfrm>
        </p:spPr>
        <p:txBody>
          <a:bodyPr/>
          <a:lstStyle/>
          <a:p>
            <a:r>
              <a:rPr lang="zh-CN" altLang="en-US" dirty="0"/>
              <a:t>工程的</a:t>
            </a:r>
            <a:r>
              <a:rPr lang="en-US" altLang="zh-CN" dirty="0"/>
              <a:t>pom.xml</a:t>
            </a:r>
            <a:r>
              <a:rPr lang="zh-CN" altLang="en-US" dirty="0"/>
              <a:t>、</a:t>
            </a:r>
            <a:r>
              <a:rPr lang="en-US" altLang="zh-CN" dirty="0" err="1"/>
              <a:t>pojo</a:t>
            </a:r>
            <a:r>
              <a:rPr lang="zh-CN" altLang="en-US" dirty="0"/>
              <a:t>等文件在资料目录中。</a:t>
            </a:r>
            <a:endParaRPr lang="en-US" altLang="zh-CN" dirty="0"/>
          </a:p>
          <a:p>
            <a:r>
              <a:rPr lang="zh-CN" altLang="en-US" dirty="0"/>
              <a:t>金运项目中的数据均存储在</a:t>
            </a:r>
            <a:r>
              <a:rPr lang="en-US" altLang="zh-CN" dirty="0"/>
              <a:t>MongoDB</a:t>
            </a:r>
            <a:r>
              <a:rPr lang="zh-CN" altLang="en-US" dirty="0"/>
              <a:t>中，地图方面使用百度地图技术。</a:t>
            </a:r>
          </a:p>
        </p:txBody>
      </p:sp>
      <p:pic>
        <p:nvPicPr>
          <p:cNvPr id="6" name="图片 5">
            <a:extLst>
              <a:ext uri="{FF2B5EF4-FFF2-40B4-BE49-F238E27FC236}">
                <a16:creationId xmlns:a16="http://schemas.microsoft.com/office/drawing/2014/main" id="{BA3C763C-DD77-44DB-ACB2-DC01EF0C5992}"/>
              </a:ext>
            </a:extLst>
          </p:cNvPr>
          <p:cNvPicPr>
            <a:picLocks noChangeAspect="1"/>
          </p:cNvPicPr>
          <p:nvPr/>
        </p:nvPicPr>
        <p:blipFill>
          <a:blip r:embed="rId2"/>
          <a:stretch>
            <a:fillRect/>
          </a:stretch>
        </p:blipFill>
        <p:spPr>
          <a:xfrm>
            <a:off x="830560" y="2486362"/>
            <a:ext cx="2843403" cy="4119372"/>
          </a:xfrm>
          <a:prstGeom prst="rect">
            <a:avLst/>
          </a:prstGeom>
          <a:ln>
            <a:solidFill>
              <a:srgbClr val="C00000"/>
            </a:solidFill>
            <a:prstDash val="dash"/>
          </a:ln>
        </p:spPr>
      </p:pic>
    </p:spTree>
    <p:extLst>
      <p:ext uri="{BB962C8B-B14F-4D97-AF65-F5344CB8AC3E}">
        <p14:creationId xmlns:p14="http://schemas.microsoft.com/office/powerpoint/2010/main" val="3847021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订单管理功能开发</a:t>
            </a:r>
            <a:endParaRPr lang="en-US" altLang="zh-CN" dirty="0"/>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97568055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订单管理功能开发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构造数据</a:t>
            </a:r>
          </a:p>
        </p:txBody>
      </p:sp>
      <p:pic>
        <p:nvPicPr>
          <p:cNvPr id="7" name="图片 6">
            <a:extLst>
              <a:ext uri="{FF2B5EF4-FFF2-40B4-BE49-F238E27FC236}">
                <a16:creationId xmlns:a16="http://schemas.microsoft.com/office/drawing/2014/main" id="{F1B4537A-BF0E-4AD5-8455-1A588BB7FF24}"/>
              </a:ext>
            </a:extLst>
          </p:cNvPr>
          <p:cNvPicPr>
            <a:picLocks noChangeAspect="1"/>
          </p:cNvPicPr>
          <p:nvPr/>
        </p:nvPicPr>
        <p:blipFill>
          <a:blip r:embed="rId2"/>
          <a:stretch>
            <a:fillRect/>
          </a:stretch>
        </p:blipFill>
        <p:spPr>
          <a:xfrm>
            <a:off x="710880" y="2107292"/>
            <a:ext cx="5249418" cy="1264920"/>
          </a:xfrm>
          <a:prstGeom prst="rect">
            <a:avLst/>
          </a:prstGeom>
          <a:ln>
            <a:solidFill>
              <a:srgbClr val="C00000"/>
            </a:solidFill>
            <a:prstDash val="dash"/>
          </a:ln>
        </p:spPr>
      </p:pic>
      <p:pic>
        <p:nvPicPr>
          <p:cNvPr id="9" name="图片 8">
            <a:extLst>
              <a:ext uri="{FF2B5EF4-FFF2-40B4-BE49-F238E27FC236}">
                <a16:creationId xmlns:a16="http://schemas.microsoft.com/office/drawing/2014/main" id="{2BCE6337-F1BB-4C43-A70F-149D81A5C860}"/>
              </a:ext>
            </a:extLst>
          </p:cNvPr>
          <p:cNvPicPr>
            <a:picLocks noChangeAspect="1"/>
          </p:cNvPicPr>
          <p:nvPr/>
        </p:nvPicPr>
        <p:blipFill>
          <a:blip r:embed="rId3"/>
          <a:stretch>
            <a:fillRect/>
          </a:stretch>
        </p:blipFill>
        <p:spPr>
          <a:xfrm>
            <a:off x="691115" y="3616466"/>
            <a:ext cx="5288947" cy="1288637"/>
          </a:xfrm>
          <a:prstGeom prst="rect">
            <a:avLst/>
          </a:prstGeom>
          <a:ln>
            <a:solidFill>
              <a:srgbClr val="C00000"/>
            </a:solidFill>
            <a:prstDash val="dash"/>
          </a:ln>
        </p:spPr>
      </p:pic>
      <p:pic>
        <p:nvPicPr>
          <p:cNvPr id="10" name="图片 9">
            <a:extLst>
              <a:ext uri="{FF2B5EF4-FFF2-40B4-BE49-F238E27FC236}">
                <a16:creationId xmlns:a16="http://schemas.microsoft.com/office/drawing/2014/main" id="{A06464FA-97B7-44F4-90E8-0852AF91BE7F}"/>
              </a:ext>
            </a:extLst>
          </p:cNvPr>
          <p:cNvPicPr>
            <a:picLocks noChangeAspect="1"/>
          </p:cNvPicPr>
          <p:nvPr/>
        </p:nvPicPr>
        <p:blipFill>
          <a:blip r:embed="rId4"/>
          <a:stretch>
            <a:fillRect/>
          </a:stretch>
        </p:blipFill>
        <p:spPr>
          <a:xfrm>
            <a:off x="6345653" y="2107292"/>
            <a:ext cx="4553331" cy="1962531"/>
          </a:xfrm>
          <a:prstGeom prst="rect">
            <a:avLst/>
          </a:prstGeom>
          <a:ln>
            <a:solidFill>
              <a:srgbClr val="C00000"/>
            </a:solidFill>
            <a:prstDash val="dash"/>
          </a:ln>
        </p:spPr>
      </p:pic>
      <p:pic>
        <p:nvPicPr>
          <p:cNvPr id="11" name="图片 10">
            <a:extLst>
              <a:ext uri="{FF2B5EF4-FFF2-40B4-BE49-F238E27FC236}">
                <a16:creationId xmlns:a16="http://schemas.microsoft.com/office/drawing/2014/main" id="{C74AEB74-5657-42CE-8C37-0A74DD8B8AFF}"/>
              </a:ext>
            </a:extLst>
          </p:cNvPr>
          <p:cNvPicPr>
            <a:picLocks noChangeAspect="1"/>
          </p:cNvPicPr>
          <p:nvPr/>
        </p:nvPicPr>
        <p:blipFill>
          <a:blip r:embed="rId5"/>
          <a:stretch>
            <a:fillRect/>
          </a:stretch>
        </p:blipFill>
        <p:spPr>
          <a:xfrm>
            <a:off x="691115" y="5324208"/>
            <a:ext cx="11016234" cy="842772"/>
          </a:xfrm>
          <a:prstGeom prst="rect">
            <a:avLst/>
          </a:prstGeom>
          <a:ln>
            <a:solidFill>
              <a:srgbClr val="C00000"/>
            </a:solidFill>
            <a:prstDash val="dash"/>
          </a:ln>
        </p:spPr>
      </p:pic>
      <p:sp>
        <p:nvSpPr>
          <p:cNvPr id="12" name="文本占位符 1">
            <a:extLst>
              <a:ext uri="{FF2B5EF4-FFF2-40B4-BE49-F238E27FC236}">
                <a16:creationId xmlns:a16="http://schemas.microsoft.com/office/drawing/2014/main" id="{E56DDD84-FFA6-4E76-AE60-A0EB61549323}"/>
              </a:ext>
            </a:extLst>
          </p:cNvPr>
          <p:cNvSpPr>
            <a:spLocks noGrp="1"/>
          </p:cNvSpPr>
          <p:nvPr>
            <p:ph type="body" sz="quarter" idx="11"/>
          </p:nvPr>
        </p:nvSpPr>
        <p:spPr>
          <a:xfrm>
            <a:off x="691115" y="1455422"/>
            <a:ext cx="10749598" cy="517190"/>
          </a:xfrm>
        </p:spPr>
        <p:txBody>
          <a:bodyPr/>
          <a:lstStyle/>
          <a:p>
            <a:r>
              <a:rPr lang="zh-CN" altLang="en-US" dirty="0"/>
              <a:t>在提供的测试代码</a:t>
            </a:r>
            <a:r>
              <a:rPr lang="en-US" altLang="zh-CN" dirty="0"/>
              <a:t>TestOrderService.java</a:t>
            </a:r>
            <a:r>
              <a:rPr lang="zh-CN" altLang="en-US" dirty="0"/>
              <a:t>文件中，执行测试用例用于生成省、市、区以及订单数据。</a:t>
            </a:r>
            <a:endParaRPr lang="en-US" altLang="zh-CN" dirty="0"/>
          </a:p>
        </p:txBody>
      </p:sp>
    </p:spTree>
    <p:extLst>
      <p:ext uri="{BB962C8B-B14F-4D97-AF65-F5344CB8AC3E}">
        <p14:creationId xmlns:p14="http://schemas.microsoft.com/office/powerpoint/2010/main" val="205868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订单管理功能开发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实现订单列表查询</a:t>
            </a:r>
          </a:p>
        </p:txBody>
      </p:sp>
      <p:sp>
        <p:nvSpPr>
          <p:cNvPr id="5" name="文本占位符 1">
            <a:extLst>
              <a:ext uri="{FF2B5EF4-FFF2-40B4-BE49-F238E27FC236}">
                <a16:creationId xmlns:a16="http://schemas.microsoft.com/office/drawing/2014/main" id="{0BF921C0-AB81-4959-86C8-BF73E3F8129C}"/>
              </a:ext>
            </a:extLst>
          </p:cNvPr>
          <p:cNvSpPr>
            <a:spLocks noGrp="1"/>
          </p:cNvSpPr>
          <p:nvPr>
            <p:ph type="body" sz="quarter" idx="11"/>
          </p:nvPr>
        </p:nvSpPr>
        <p:spPr>
          <a:xfrm>
            <a:off x="710881" y="1590102"/>
            <a:ext cx="10749598" cy="978437"/>
          </a:xfrm>
        </p:spPr>
        <p:txBody>
          <a:bodyPr/>
          <a:lstStyle/>
          <a:p>
            <a:r>
              <a:rPr lang="zh-CN" altLang="en-US" dirty="0"/>
              <a:t>接口文档：</a:t>
            </a:r>
            <a:r>
              <a:rPr lang="en-US" altLang="zh-CN" dirty="0"/>
              <a:t> </a:t>
            </a:r>
            <a:r>
              <a:rPr lang="en-US" altLang="zh-CN" dirty="0">
                <a:hlinkClick r:id="rId2"/>
              </a:rPr>
              <a:t>https://mock-java.itheima.net/project/3308/interface/api/41698</a:t>
            </a:r>
            <a:endParaRPr lang="en-US" altLang="zh-CN" dirty="0"/>
          </a:p>
          <a:p>
            <a:r>
              <a:rPr lang="zh-CN" altLang="en-US" dirty="0"/>
              <a:t>对于该接口的实现，我们只做基本的实现，不根据各种参数进行查询。</a:t>
            </a:r>
          </a:p>
        </p:txBody>
      </p:sp>
      <p:pic>
        <p:nvPicPr>
          <p:cNvPr id="6" name="图片 5">
            <a:extLst>
              <a:ext uri="{FF2B5EF4-FFF2-40B4-BE49-F238E27FC236}">
                <a16:creationId xmlns:a16="http://schemas.microsoft.com/office/drawing/2014/main" id="{3A0D205C-4755-47EC-AD0A-67F763B00F10}"/>
              </a:ext>
            </a:extLst>
          </p:cNvPr>
          <p:cNvPicPr>
            <a:picLocks noChangeAspect="1"/>
          </p:cNvPicPr>
          <p:nvPr/>
        </p:nvPicPr>
        <p:blipFill>
          <a:blip r:embed="rId3"/>
          <a:stretch>
            <a:fillRect/>
          </a:stretch>
        </p:blipFill>
        <p:spPr>
          <a:xfrm>
            <a:off x="731521" y="2547991"/>
            <a:ext cx="5670423" cy="4170807"/>
          </a:xfrm>
          <a:prstGeom prst="rect">
            <a:avLst/>
          </a:prstGeom>
        </p:spPr>
      </p:pic>
    </p:spTree>
    <p:extLst>
      <p:ext uri="{BB962C8B-B14F-4D97-AF65-F5344CB8AC3E}">
        <p14:creationId xmlns:p14="http://schemas.microsoft.com/office/powerpoint/2010/main" val="4165131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订单管理功能开发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整合到前端的效果</a:t>
            </a:r>
          </a:p>
        </p:txBody>
      </p:sp>
      <p:pic>
        <p:nvPicPr>
          <p:cNvPr id="5" name="图片 4">
            <a:extLst>
              <a:ext uri="{FF2B5EF4-FFF2-40B4-BE49-F238E27FC236}">
                <a16:creationId xmlns:a16="http://schemas.microsoft.com/office/drawing/2014/main" id="{7B3D1D2F-4E2C-47CB-83E8-A390CC1C0E98}"/>
              </a:ext>
            </a:extLst>
          </p:cNvPr>
          <p:cNvPicPr>
            <a:picLocks noChangeAspect="1"/>
          </p:cNvPicPr>
          <p:nvPr/>
        </p:nvPicPr>
        <p:blipFill>
          <a:blip r:embed="rId2"/>
          <a:stretch>
            <a:fillRect/>
          </a:stretch>
        </p:blipFill>
        <p:spPr>
          <a:xfrm>
            <a:off x="565404" y="1777785"/>
            <a:ext cx="11061192" cy="2157222"/>
          </a:xfrm>
          <a:prstGeom prst="rect">
            <a:avLst/>
          </a:prstGeom>
          <a:ln>
            <a:solidFill>
              <a:srgbClr val="C00000"/>
            </a:solidFill>
            <a:prstDash val="dash"/>
          </a:ln>
        </p:spPr>
      </p:pic>
    </p:spTree>
    <p:extLst>
      <p:ext uri="{BB962C8B-B14F-4D97-AF65-F5344CB8AC3E}">
        <p14:creationId xmlns:p14="http://schemas.microsoft.com/office/powerpoint/2010/main" val="83634206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订单管理功能开发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订单详情</a:t>
            </a:r>
          </a:p>
        </p:txBody>
      </p:sp>
      <p:sp>
        <p:nvSpPr>
          <p:cNvPr id="5" name="文本占位符 1">
            <a:extLst>
              <a:ext uri="{FF2B5EF4-FFF2-40B4-BE49-F238E27FC236}">
                <a16:creationId xmlns:a16="http://schemas.microsoft.com/office/drawing/2014/main" id="{CEEDF62D-502D-4085-B3BE-EF8F7AE5B3BC}"/>
              </a:ext>
            </a:extLst>
          </p:cNvPr>
          <p:cNvSpPr>
            <a:spLocks noGrp="1"/>
          </p:cNvSpPr>
          <p:nvPr>
            <p:ph type="body" sz="quarter" idx="11"/>
          </p:nvPr>
        </p:nvSpPr>
        <p:spPr>
          <a:xfrm>
            <a:off x="710881" y="1590102"/>
            <a:ext cx="10749598" cy="1254180"/>
          </a:xfrm>
        </p:spPr>
        <p:txBody>
          <a:bodyPr/>
          <a:lstStyle/>
          <a:p>
            <a:r>
              <a:rPr lang="zh-CN" altLang="en-US" dirty="0"/>
              <a:t>接口地址：</a:t>
            </a:r>
            <a:r>
              <a:rPr lang="en-US" altLang="zh-CN" dirty="0">
                <a:hlinkClick r:id="rId2"/>
              </a:rPr>
              <a:t>https://mock-java.itheima.net/project/3308/interface/api/41700</a:t>
            </a:r>
            <a:endParaRPr lang="en-US" altLang="zh-CN" dirty="0"/>
          </a:p>
          <a:p>
            <a:r>
              <a:rPr lang="zh-CN" altLang="en-US" dirty="0"/>
              <a:t>根据订单号查询订单数据，在订单详情中，前端会根据订单数据中的发件人地址与收件人地址，在地图中显示路线规划。</a:t>
            </a:r>
          </a:p>
        </p:txBody>
      </p:sp>
      <p:pic>
        <p:nvPicPr>
          <p:cNvPr id="6" name="图片 5">
            <a:extLst>
              <a:ext uri="{FF2B5EF4-FFF2-40B4-BE49-F238E27FC236}">
                <a16:creationId xmlns:a16="http://schemas.microsoft.com/office/drawing/2014/main" id="{D9EDFC63-1758-41DC-982B-92953D4C9D68}"/>
              </a:ext>
            </a:extLst>
          </p:cNvPr>
          <p:cNvPicPr>
            <a:picLocks noChangeAspect="1"/>
          </p:cNvPicPr>
          <p:nvPr/>
        </p:nvPicPr>
        <p:blipFill>
          <a:blip r:embed="rId3"/>
          <a:stretch>
            <a:fillRect/>
          </a:stretch>
        </p:blipFill>
        <p:spPr>
          <a:xfrm>
            <a:off x="710880" y="2844282"/>
            <a:ext cx="4985766" cy="3593592"/>
          </a:xfrm>
          <a:prstGeom prst="rect">
            <a:avLst/>
          </a:prstGeom>
          <a:ln>
            <a:solidFill>
              <a:srgbClr val="C00000"/>
            </a:solidFill>
            <a:prstDash val="dash"/>
          </a:ln>
        </p:spPr>
      </p:pic>
    </p:spTree>
    <p:extLst>
      <p:ext uri="{BB962C8B-B14F-4D97-AF65-F5344CB8AC3E}">
        <p14:creationId xmlns:p14="http://schemas.microsoft.com/office/powerpoint/2010/main" val="397839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订单管理功能开发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整合到前端的效果</a:t>
            </a:r>
          </a:p>
        </p:txBody>
      </p:sp>
      <p:pic>
        <p:nvPicPr>
          <p:cNvPr id="5" name="图片 4">
            <a:extLst>
              <a:ext uri="{FF2B5EF4-FFF2-40B4-BE49-F238E27FC236}">
                <a16:creationId xmlns:a16="http://schemas.microsoft.com/office/drawing/2014/main" id="{B87B05BB-21AA-4EB2-837A-186BA094A79C}"/>
              </a:ext>
            </a:extLst>
          </p:cNvPr>
          <p:cNvPicPr>
            <a:picLocks noChangeAspect="1"/>
          </p:cNvPicPr>
          <p:nvPr/>
        </p:nvPicPr>
        <p:blipFill>
          <a:blip r:embed="rId2"/>
          <a:stretch>
            <a:fillRect/>
          </a:stretch>
        </p:blipFill>
        <p:spPr>
          <a:xfrm>
            <a:off x="710880" y="1485918"/>
            <a:ext cx="6965823" cy="4996053"/>
          </a:xfrm>
          <a:prstGeom prst="rect">
            <a:avLst/>
          </a:prstGeom>
          <a:ln>
            <a:solidFill>
              <a:srgbClr val="C00000"/>
            </a:solidFill>
            <a:prstDash val="dash"/>
          </a:ln>
        </p:spPr>
      </p:pic>
    </p:spTree>
    <p:extLst>
      <p:ext uri="{BB962C8B-B14F-4D97-AF65-F5344CB8AC3E}">
        <p14:creationId xmlns:p14="http://schemas.microsoft.com/office/powerpoint/2010/main" val="409238382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运单管理功能开发</a:t>
            </a:r>
            <a:endParaRPr lang="en-US" altLang="zh-CN" dirty="0"/>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05</a:t>
            </a:r>
            <a:endParaRPr lang="zh-CN" altLang="en-US" dirty="0"/>
          </a:p>
        </p:txBody>
      </p:sp>
    </p:spTree>
    <p:extLst>
      <p:ext uri="{BB962C8B-B14F-4D97-AF65-F5344CB8AC3E}">
        <p14:creationId xmlns:p14="http://schemas.microsoft.com/office/powerpoint/2010/main" val="39326382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运单管理功能开发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构造数据</a:t>
            </a:r>
          </a:p>
        </p:txBody>
      </p:sp>
      <p:sp>
        <p:nvSpPr>
          <p:cNvPr id="7" name="文本占位符 1">
            <a:extLst>
              <a:ext uri="{FF2B5EF4-FFF2-40B4-BE49-F238E27FC236}">
                <a16:creationId xmlns:a16="http://schemas.microsoft.com/office/drawing/2014/main" id="{D293F8AC-EEDC-4971-83FB-224F2D6BD96C}"/>
              </a:ext>
            </a:extLst>
          </p:cNvPr>
          <p:cNvSpPr>
            <a:spLocks noGrp="1"/>
          </p:cNvSpPr>
          <p:nvPr>
            <p:ph type="body" sz="quarter" idx="11"/>
          </p:nvPr>
        </p:nvSpPr>
        <p:spPr>
          <a:xfrm>
            <a:off x="691115" y="1455422"/>
            <a:ext cx="10749598" cy="517190"/>
          </a:xfrm>
        </p:spPr>
        <p:txBody>
          <a:bodyPr/>
          <a:lstStyle/>
          <a:p>
            <a:r>
              <a:rPr lang="zh-CN" altLang="en-US" dirty="0"/>
              <a:t>在提供的测试代码</a:t>
            </a:r>
            <a:r>
              <a:rPr lang="en-US" altLang="zh-CN" dirty="0"/>
              <a:t>TestWayBillService.java</a:t>
            </a:r>
            <a:r>
              <a:rPr lang="zh-CN" altLang="en-US" dirty="0"/>
              <a:t>文件中，执行测试用例生成运单数据。</a:t>
            </a:r>
            <a:endParaRPr lang="en-US" altLang="zh-CN" dirty="0"/>
          </a:p>
        </p:txBody>
      </p:sp>
      <p:pic>
        <p:nvPicPr>
          <p:cNvPr id="11" name="图片 10">
            <a:extLst>
              <a:ext uri="{FF2B5EF4-FFF2-40B4-BE49-F238E27FC236}">
                <a16:creationId xmlns:a16="http://schemas.microsoft.com/office/drawing/2014/main" id="{00E4FEFB-EDFC-4118-8979-358A7005FD03}"/>
              </a:ext>
            </a:extLst>
          </p:cNvPr>
          <p:cNvPicPr>
            <a:picLocks noChangeAspect="1"/>
          </p:cNvPicPr>
          <p:nvPr/>
        </p:nvPicPr>
        <p:blipFill>
          <a:blip r:embed="rId2"/>
          <a:stretch>
            <a:fillRect/>
          </a:stretch>
        </p:blipFill>
        <p:spPr>
          <a:xfrm>
            <a:off x="462339" y="2091961"/>
            <a:ext cx="11481435" cy="976313"/>
          </a:xfrm>
          <a:prstGeom prst="rect">
            <a:avLst/>
          </a:prstGeom>
        </p:spPr>
      </p:pic>
    </p:spTree>
    <p:extLst>
      <p:ext uri="{BB962C8B-B14F-4D97-AF65-F5344CB8AC3E}">
        <p14:creationId xmlns:p14="http://schemas.microsoft.com/office/powerpoint/2010/main" val="2218308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运单管理功能开发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运单列表</a:t>
            </a:r>
          </a:p>
        </p:txBody>
      </p:sp>
      <p:sp>
        <p:nvSpPr>
          <p:cNvPr id="8" name="文本占位符 1">
            <a:extLst>
              <a:ext uri="{FF2B5EF4-FFF2-40B4-BE49-F238E27FC236}">
                <a16:creationId xmlns:a16="http://schemas.microsoft.com/office/drawing/2014/main" id="{75A9F2B0-C806-41A3-9D9B-74E5920D4182}"/>
              </a:ext>
            </a:extLst>
          </p:cNvPr>
          <p:cNvSpPr>
            <a:spLocks noGrp="1"/>
          </p:cNvSpPr>
          <p:nvPr>
            <p:ph type="body" sz="quarter" idx="11"/>
          </p:nvPr>
        </p:nvSpPr>
        <p:spPr>
          <a:xfrm>
            <a:off x="710881" y="1590102"/>
            <a:ext cx="10749598" cy="1204469"/>
          </a:xfrm>
        </p:spPr>
        <p:txBody>
          <a:bodyPr/>
          <a:lstStyle/>
          <a:p>
            <a:r>
              <a:rPr lang="zh-CN" altLang="en-US" dirty="0"/>
              <a:t>接口地址：</a:t>
            </a:r>
            <a:r>
              <a:rPr lang="en-US" altLang="zh-CN" dirty="0">
                <a:hlinkClick r:id="rId2"/>
              </a:rPr>
              <a:t>https://mock-java.itheima.net/project/3308/interface/api/41702</a:t>
            </a:r>
            <a:endParaRPr lang="en-US" altLang="zh-CN" dirty="0"/>
          </a:p>
          <a:p>
            <a:r>
              <a:rPr lang="zh-CN" altLang="en-US" dirty="0"/>
              <a:t>按照分页的方式查询运单数据，简单实现，不进行多条件查询的实现。</a:t>
            </a:r>
          </a:p>
        </p:txBody>
      </p:sp>
      <p:pic>
        <p:nvPicPr>
          <p:cNvPr id="9" name="图片 8">
            <a:extLst>
              <a:ext uri="{FF2B5EF4-FFF2-40B4-BE49-F238E27FC236}">
                <a16:creationId xmlns:a16="http://schemas.microsoft.com/office/drawing/2014/main" id="{F7E9FB86-B7C5-470C-BAE3-25A8A0AD7449}"/>
              </a:ext>
            </a:extLst>
          </p:cNvPr>
          <p:cNvPicPr>
            <a:picLocks noChangeAspect="1"/>
          </p:cNvPicPr>
          <p:nvPr/>
        </p:nvPicPr>
        <p:blipFill>
          <a:blip r:embed="rId3"/>
          <a:stretch>
            <a:fillRect/>
          </a:stretch>
        </p:blipFill>
        <p:spPr>
          <a:xfrm>
            <a:off x="710880" y="2794571"/>
            <a:ext cx="11173968" cy="2251139"/>
          </a:xfrm>
          <a:prstGeom prst="rect">
            <a:avLst/>
          </a:prstGeom>
          <a:ln>
            <a:solidFill>
              <a:srgbClr val="C00000"/>
            </a:solidFill>
            <a:prstDash val="dash"/>
          </a:ln>
        </p:spPr>
      </p:pic>
    </p:spTree>
    <p:extLst>
      <p:ext uri="{BB962C8B-B14F-4D97-AF65-F5344CB8AC3E}">
        <p14:creationId xmlns:p14="http://schemas.microsoft.com/office/powerpoint/2010/main" val="3548817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地图技术在物流行业的应用</a:t>
            </a:r>
            <a:endParaRPr lang="en-US" altLang="zh-CN" dirty="0"/>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87041692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运单管理功能开发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运单详情</a:t>
            </a:r>
          </a:p>
        </p:txBody>
      </p:sp>
      <p:sp>
        <p:nvSpPr>
          <p:cNvPr id="5" name="文本占位符 1">
            <a:extLst>
              <a:ext uri="{FF2B5EF4-FFF2-40B4-BE49-F238E27FC236}">
                <a16:creationId xmlns:a16="http://schemas.microsoft.com/office/drawing/2014/main" id="{A5E9D531-0EBF-42E2-995C-93267A387396}"/>
              </a:ext>
            </a:extLst>
          </p:cNvPr>
          <p:cNvSpPr>
            <a:spLocks noGrp="1"/>
          </p:cNvSpPr>
          <p:nvPr>
            <p:ph type="body" sz="quarter" idx="11"/>
          </p:nvPr>
        </p:nvSpPr>
        <p:spPr>
          <a:xfrm>
            <a:off x="710881" y="1590102"/>
            <a:ext cx="10749598" cy="916792"/>
          </a:xfrm>
        </p:spPr>
        <p:txBody>
          <a:bodyPr/>
          <a:lstStyle/>
          <a:p>
            <a:r>
              <a:rPr lang="zh-CN" altLang="en-US" dirty="0"/>
              <a:t>接口地址：</a:t>
            </a:r>
            <a:r>
              <a:rPr lang="en-US" altLang="zh-CN" dirty="0">
                <a:hlinkClick r:id="rId2"/>
              </a:rPr>
              <a:t>https://mock-java.itheima.net/project/3308/interface/api/41704</a:t>
            </a:r>
            <a:endParaRPr lang="en-US" altLang="zh-CN" dirty="0"/>
          </a:p>
          <a:p>
            <a:r>
              <a:rPr lang="zh-CN" altLang="en-US" dirty="0"/>
              <a:t>该接口返回运单的详细信息。</a:t>
            </a:r>
          </a:p>
        </p:txBody>
      </p:sp>
      <p:pic>
        <p:nvPicPr>
          <p:cNvPr id="6" name="图片 5">
            <a:extLst>
              <a:ext uri="{FF2B5EF4-FFF2-40B4-BE49-F238E27FC236}">
                <a16:creationId xmlns:a16="http://schemas.microsoft.com/office/drawing/2014/main" id="{D46BBF51-D770-4D6F-A4CD-24E6E94E51A8}"/>
              </a:ext>
            </a:extLst>
          </p:cNvPr>
          <p:cNvPicPr>
            <a:picLocks noChangeAspect="1"/>
          </p:cNvPicPr>
          <p:nvPr/>
        </p:nvPicPr>
        <p:blipFill>
          <a:blip r:embed="rId3"/>
          <a:stretch>
            <a:fillRect/>
          </a:stretch>
        </p:blipFill>
        <p:spPr>
          <a:xfrm>
            <a:off x="710880" y="2506894"/>
            <a:ext cx="5500592" cy="4003167"/>
          </a:xfrm>
          <a:prstGeom prst="rect">
            <a:avLst/>
          </a:prstGeom>
          <a:ln>
            <a:solidFill>
              <a:srgbClr val="C00000"/>
            </a:solidFill>
            <a:prstDash val="dash"/>
          </a:ln>
        </p:spPr>
      </p:pic>
    </p:spTree>
    <p:extLst>
      <p:ext uri="{BB962C8B-B14F-4D97-AF65-F5344CB8AC3E}">
        <p14:creationId xmlns:p14="http://schemas.microsoft.com/office/powerpoint/2010/main" val="2767871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运单管理功能开发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运单轨迹</a:t>
            </a:r>
          </a:p>
        </p:txBody>
      </p:sp>
      <p:sp>
        <p:nvSpPr>
          <p:cNvPr id="5" name="文本占位符 1">
            <a:extLst>
              <a:ext uri="{FF2B5EF4-FFF2-40B4-BE49-F238E27FC236}">
                <a16:creationId xmlns:a16="http://schemas.microsoft.com/office/drawing/2014/main" id="{AFDF9B40-9E1F-484B-B5DE-19C20FA97FB9}"/>
              </a:ext>
            </a:extLst>
          </p:cNvPr>
          <p:cNvSpPr>
            <a:spLocks noGrp="1"/>
          </p:cNvSpPr>
          <p:nvPr>
            <p:ph type="body" sz="quarter" idx="11"/>
          </p:nvPr>
        </p:nvSpPr>
        <p:spPr>
          <a:xfrm>
            <a:off x="710881" y="1590102"/>
            <a:ext cx="10749598" cy="3850540"/>
          </a:xfrm>
        </p:spPr>
        <p:txBody>
          <a:bodyPr/>
          <a:lstStyle/>
          <a:p>
            <a:r>
              <a:rPr lang="zh-CN" altLang="en-US" dirty="0"/>
              <a:t>接口地址：</a:t>
            </a:r>
            <a:r>
              <a:rPr lang="en-US" altLang="zh-CN" dirty="0">
                <a:hlinkClick r:id="rId2"/>
              </a:rPr>
              <a:t>https://mock-java.itheima.net/project/3308/interface/api/41706</a:t>
            </a:r>
            <a:endParaRPr lang="en-US" altLang="zh-CN" dirty="0"/>
          </a:p>
          <a:p>
            <a:r>
              <a:rPr lang="zh-CN" altLang="en-US" dirty="0"/>
              <a:t>该接口返回发件人地址与收件人地址之间的车辆路线规划的坐标数据。</a:t>
            </a:r>
            <a:endParaRPr lang="en-US" altLang="zh-CN" dirty="0"/>
          </a:p>
          <a:p>
            <a:r>
              <a:rPr lang="zh-CN" altLang="en-US" dirty="0"/>
              <a:t>实现要点如下：</a:t>
            </a:r>
            <a:endParaRPr lang="en-US" altLang="zh-CN" dirty="0"/>
          </a:p>
          <a:p>
            <a:pPr lvl="1"/>
            <a:r>
              <a:rPr lang="zh-CN" altLang="en-US" dirty="0"/>
              <a:t>根据百度地图</a:t>
            </a:r>
            <a:r>
              <a:rPr lang="en-US" altLang="zh-CN" dirty="0"/>
              <a:t>API</a:t>
            </a:r>
            <a:r>
              <a:rPr lang="zh-CN" altLang="en-US" dirty="0"/>
              <a:t>查询收件人的地址对应的经纬度坐标值。</a:t>
            </a:r>
            <a:endParaRPr lang="en-US" altLang="zh-CN" dirty="0"/>
          </a:p>
          <a:p>
            <a:pPr lvl="1"/>
            <a:r>
              <a:rPr lang="zh-CN" altLang="en-US" dirty="0"/>
              <a:t>根据百度地图</a:t>
            </a:r>
            <a:r>
              <a:rPr lang="en-US" altLang="zh-CN" dirty="0"/>
              <a:t>API</a:t>
            </a:r>
            <a:r>
              <a:rPr lang="zh-CN" altLang="en-US" dirty="0"/>
              <a:t>查询发件人的地址对应的经纬度坐标值。</a:t>
            </a:r>
            <a:endParaRPr lang="en-US" altLang="zh-CN" dirty="0"/>
          </a:p>
          <a:p>
            <a:pPr lvl="1"/>
            <a:r>
              <a:rPr lang="zh-CN" altLang="en-US" dirty="0"/>
              <a:t>调用百度地图</a:t>
            </a:r>
            <a:r>
              <a:rPr lang="en-US" altLang="zh-CN" dirty="0"/>
              <a:t>API</a:t>
            </a:r>
            <a:r>
              <a:rPr lang="zh-CN" altLang="en-US" dirty="0"/>
              <a:t>查询</a:t>
            </a:r>
            <a:r>
              <a:rPr lang="en-US" altLang="zh-CN" dirty="0"/>
              <a:t>2</a:t>
            </a:r>
            <a:r>
              <a:rPr lang="zh-CN" altLang="en-US" dirty="0"/>
              <a:t>点间的路线规划。</a:t>
            </a:r>
            <a:endParaRPr lang="en-US" altLang="zh-CN" dirty="0"/>
          </a:p>
          <a:p>
            <a:pPr lvl="1"/>
            <a:r>
              <a:rPr lang="zh-CN" altLang="en-US" dirty="0"/>
              <a:t>路线规划中可以设置途经点，如：收货地址如果是上海，必须途径南京。</a:t>
            </a:r>
          </a:p>
        </p:txBody>
      </p:sp>
    </p:spTree>
    <p:extLst>
      <p:ext uri="{BB962C8B-B14F-4D97-AF65-F5344CB8AC3E}">
        <p14:creationId xmlns:p14="http://schemas.microsoft.com/office/powerpoint/2010/main" val="112071491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运单管理功能开发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运单轨迹效果（有途经点）</a:t>
            </a:r>
          </a:p>
        </p:txBody>
      </p:sp>
      <p:pic>
        <p:nvPicPr>
          <p:cNvPr id="5" name="图片 4">
            <a:extLst>
              <a:ext uri="{FF2B5EF4-FFF2-40B4-BE49-F238E27FC236}">
                <a16:creationId xmlns:a16="http://schemas.microsoft.com/office/drawing/2014/main" id="{CF059DFB-C48F-4280-9830-5CF00B95B898}"/>
              </a:ext>
            </a:extLst>
          </p:cNvPr>
          <p:cNvPicPr>
            <a:picLocks noChangeAspect="1"/>
          </p:cNvPicPr>
          <p:nvPr/>
        </p:nvPicPr>
        <p:blipFill>
          <a:blip r:embed="rId2"/>
          <a:stretch>
            <a:fillRect/>
          </a:stretch>
        </p:blipFill>
        <p:spPr>
          <a:xfrm>
            <a:off x="817049" y="1519309"/>
            <a:ext cx="7781925" cy="4967764"/>
          </a:xfrm>
          <a:prstGeom prst="rect">
            <a:avLst/>
          </a:prstGeom>
          <a:ln>
            <a:solidFill>
              <a:srgbClr val="C00000"/>
            </a:solidFill>
            <a:prstDash val="dash"/>
          </a:ln>
        </p:spPr>
      </p:pic>
    </p:spTree>
    <p:extLst>
      <p:ext uri="{BB962C8B-B14F-4D97-AF65-F5344CB8AC3E}">
        <p14:creationId xmlns:p14="http://schemas.microsoft.com/office/powerpoint/2010/main" val="733030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运单管理功能开发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运单轨迹效果（无途经点）</a:t>
            </a:r>
          </a:p>
        </p:txBody>
      </p:sp>
      <p:pic>
        <p:nvPicPr>
          <p:cNvPr id="5" name="图片 4">
            <a:extLst>
              <a:ext uri="{FF2B5EF4-FFF2-40B4-BE49-F238E27FC236}">
                <a16:creationId xmlns:a16="http://schemas.microsoft.com/office/drawing/2014/main" id="{7295809A-5F38-4D5B-8870-018373EFE605}"/>
              </a:ext>
            </a:extLst>
          </p:cNvPr>
          <p:cNvPicPr>
            <a:picLocks noChangeAspect="1"/>
          </p:cNvPicPr>
          <p:nvPr/>
        </p:nvPicPr>
        <p:blipFill>
          <a:blip r:embed="rId2"/>
          <a:stretch>
            <a:fillRect/>
          </a:stretch>
        </p:blipFill>
        <p:spPr>
          <a:xfrm>
            <a:off x="710883" y="1519312"/>
            <a:ext cx="7698105" cy="4954905"/>
          </a:xfrm>
          <a:prstGeom prst="rect">
            <a:avLst/>
          </a:prstGeom>
          <a:ln>
            <a:solidFill>
              <a:srgbClr val="C00000"/>
            </a:solidFill>
            <a:prstDash val="dash"/>
          </a:ln>
        </p:spPr>
      </p:pic>
    </p:spTree>
    <p:extLst>
      <p:ext uri="{BB962C8B-B14F-4D97-AF65-F5344CB8AC3E}">
        <p14:creationId xmlns:p14="http://schemas.microsoft.com/office/powerpoint/2010/main" val="2709136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电子围栏功能开发</a:t>
            </a:r>
            <a:endParaRPr lang="en-US" altLang="zh-CN" dirty="0"/>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06</a:t>
            </a:r>
          </a:p>
        </p:txBody>
      </p:sp>
    </p:spTree>
    <p:extLst>
      <p:ext uri="{BB962C8B-B14F-4D97-AF65-F5344CB8AC3E}">
        <p14:creationId xmlns:p14="http://schemas.microsoft.com/office/powerpoint/2010/main" val="284598095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电子围栏功能开发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新增电子围栏</a:t>
            </a:r>
          </a:p>
        </p:txBody>
      </p:sp>
      <p:sp>
        <p:nvSpPr>
          <p:cNvPr id="5" name="文本占位符 1">
            <a:extLst>
              <a:ext uri="{FF2B5EF4-FFF2-40B4-BE49-F238E27FC236}">
                <a16:creationId xmlns:a16="http://schemas.microsoft.com/office/drawing/2014/main" id="{7C90A8D4-021C-495E-98B9-5A2A8D31AD1B}"/>
              </a:ext>
            </a:extLst>
          </p:cNvPr>
          <p:cNvSpPr>
            <a:spLocks noGrp="1"/>
          </p:cNvSpPr>
          <p:nvPr>
            <p:ph type="body" sz="quarter" idx="11"/>
          </p:nvPr>
        </p:nvSpPr>
        <p:spPr>
          <a:xfrm>
            <a:off x="710881" y="1590102"/>
            <a:ext cx="10749598" cy="3850540"/>
          </a:xfrm>
        </p:spPr>
        <p:txBody>
          <a:bodyPr/>
          <a:lstStyle/>
          <a:p>
            <a:r>
              <a:rPr lang="zh-CN" altLang="en-US" dirty="0"/>
              <a:t>电子围栏的主要用途是监控车辆是否超出规定的范围，如果超出需要有异常的状态信息。</a:t>
            </a:r>
            <a:endParaRPr lang="en-US" altLang="zh-CN" dirty="0"/>
          </a:p>
          <a:p>
            <a:r>
              <a:rPr lang="zh-CN" altLang="en-US" dirty="0"/>
              <a:t>电子围栏需要使用到百度地图鹰眼服务中的服务，并在围栏数据也需要在本地存储。</a:t>
            </a:r>
            <a:endParaRPr lang="en-US" altLang="zh-CN" dirty="0"/>
          </a:p>
          <a:p>
            <a:r>
              <a:rPr lang="zh-CN" altLang="en-US" dirty="0"/>
              <a:t>百度地图文档地址：</a:t>
            </a:r>
            <a:r>
              <a:rPr lang="en-US" altLang="zh-CN" dirty="0">
                <a:hlinkClick r:id="rId2"/>
              </a:rPr>
              <a:t>https://lbsyun.baidu.com/index.php?title=yingyan/api/v3/geofence</a:t>
            </a:r>
            <a:endParaRPr lang="en-US" altLang="zh-CN" dirty="0"/>
          </a:p>
          <a:p>
            <a:r>
              <a:rPr lang="zh-CN" altLang="en-US" dirty="0"/>
              <a:t>百度地图电子围栏支持圆形、多边形、路线、行政区类型的围栏，在项目中我们只演示多边形围栏的使用，其他的类似。</a:t>
            </a:r>
            <a:endParaRPr lang="en-US" altLang="zh-CN" dirty="0"/>
          </a:p>
          <a:p>
            <a:r>
              <a:rPr lang="zh-CN" altLang="en-US" dirty="0"/>
              <a:t>围栏面积如果超过</a:t>
            </a:r>
            <a:r>
              <a:rPr lang="en-US" altLang="zh-CN" dirty="0"/>
              <a:t>100</a:t>
            </a:r>
            <a:r>
              <a:rPr lang="zh-CN" altLang="en-US" dirty="0"/>
              <a:t>平方公里，就需要付费申请开通权限。</a:t>
            </a:r>
            <a:endParaRPr lang="en-US" altLang="zh-CN" dirty="0"/>
          </a:p>
          <a:p>
            <a:r>
              <a:rPr lang="zh-CN" altLang="en-US" dirty="0"/>
              <a:t>接口地址：</a:t>
            </a:r>
            <a:r>
              <a:rPr lang="en-US" altLang="zh-CN" dirty="0">
                <a:hlinkClick r:id="rId3"/>
              </a:rPr>
              <a:t>https://mock-java.itheima.net/project/3308/interface/api/41710</a:t>
            </a:r>
            <a:endParaRPr lang="en-US" altLang="zh-CN" dirty="0"/>
          </a:p>
          <a:p>
            <a:r>
              <a:rPr lang="zh-CN" altLang="en-US" dirty="0"/>
              <a:t>接口提交的参数有围栏名称以及多边形坐标数据。</a:t>
            </a:r>
          </a:p>
        </p:txBody>
      </p:sp>
    </p:spTree>
    <p:extLst>
      <p:ext uri="{BB962C8B-B14F-4D97-AF65-F5344CB8AC3E}">
        <p14:creationId xmlns:p14="http://schemas.microsoft.com/office/powerpoint/2010/main" val="2460077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电子围栏功能开发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实现要点</a:t>
            </a:r>
          </a:p>
        </p:txBody>
      </p:sp>
      <p:sp>
        <p:nvSpPr>
          <p:cNvPr id="5" name="文本占位符 1">
            <a:extLst>
              <a:ext uri="{FF2B5EF4-FFF2-40B4-BE49-F238E27FC236}">
                <a16:creationId xmlns:a16="http://schemas.microsoft.com/office/drawing/2014/main" id="{EDB2745F-45C9-45ED-AB04-4754EBFB7806}"/>
              </a:ext>
            </a:extLst>
          </p:cNvPr>
          <p:cNvSpPr>
            <a:spLocks noGrp="1"/>
          </p:cNvSpPr>
          <p:nvPr>
            <p:ph type="body" sz="quarter" idx="11"/>
          </p:nvPr>
        </p:nvSpPr>
        <p:spPr>
          <a:xfrm>
            <a:off x="710881" y="1590103"/>
            <a:ext cx="10749598" cy="1307210"/>
          </a:xfrm>
        </p:spPr>
        <p:txBody>
          <a:bodyPr/>
          <a:lstStyle/>
          <a:p>
            <a:r>
              <a:rPr lang="zh-CN" altLang="en-US" dirty="0"/>
              <a:t>通过集合接收提交的多边形坐标。</a:t>
            </a:r>
            <a:endParaRPr lang="en-US" altLang="zh-CN" dirty="0"/>
          </a:p>
          <a:p>
            <a:r>
              <a:rPr lang="zh-CN" altLang="en-US" dirty="0"/>
              <a:t>先创建百度地图的电子围栏，创建成功后再将围栏数据写入到</a:t>
            </a:r>
            <a:r>
              <a:rPr lang="en-US" altLang="zh-CN" dirty="0"/>
              <a:t>MongoDB</a:t>
            </a:r>
            <a:r>
              <a:rPr lang="zh-CN" altLang="en-US" dirty="0"/>
              <a:t>中。</a:t>
            </a:r>
            <a:endParaRPr lang="en-US" altLang="zh-CN" dirty="0"/>
          </a:p>
          <a:p>
            <a:r>
              <a:rPr lang="zh-CN" altLang="en-US" dirty="0"/>
              <a:t>写入</a:t>
            </a:r>
            <a:r>
              <a:rPr lang="en-US" altLang="zh-CN" dirty="0"/>
              <a:t>MongoDB</a:t>
            </a:r>
            <a:r>
              <a:rPr lang="zh-CN" altLang="en-US" dirty="0"/>
              <a:t>中数据如下：</a:t>
            </a:r>
          </a:p>
        </p:txBody>
      </p:sp>
      <p:pic>
        <p:nvPicPr>
          <p:cNvPr id="6" name="图片 5">
            <a:extLst>
              <a:ext uri="{FF2B5EF4-FFF2-40B4-BE49-F238E27FC236}">
                <a16:creationId xmlns:a16="http://schemas.microsoft.com/office/drawing/2014/main" id="{0E0A75F1-553A-48FE-B0CF-4EB831B4E050}"/>
              </a:ext>
            </a:extLst>
          </p:cNvPr>
          <p:cNvPicPr>
            <a:picLocks noChangeAspect="1"/>
          </p:cNvPicPr>
          <p:nvPr/>
        </p:nvPicPr>
        <p:blipFill>
          <a:blip r:embed="rId2"/>
          <a:stretch>
            <a:fillRect/>
          </a:stretch>
        </p:blipFill>
        <p:spPr>
          <a:xfrm>
            <a:off x="853942" y="2897313"/>
            <a:ext cx="5452110" cy="3634740"/>
          </a:xfrm>
          <a:prstGeom prst="rect">
            <a:avLst/>
          </a:prstGeom>
          <a:ln>
            <a:solidFill>
              <a:srgbClr val="C00000"/>
            </a:solidFill>
            <a:prstDash val="dash"/>
          </a:ln>
        </p:spPr>
      </p:pic>
    </p:spTree>
    <p:extLst>
      <p:ext uri="{BB962C8B-B14F-4D97-AF65-F5344CB8AC3E}">
        <p14:creationId xmlns:p14="http://schemas.microsoft.com/office/powerpoint/2010/main" val="20976208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电子围栏功能开发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功能列表</a:t>
            </a:r>
          </a:p>
        </p:txBody>
      </p:sp>
      <p:sp>
        <p:nvSpPr>
          <p:cNvPr id="5" name="文本占位符 1">
            <a:extLst>
              <a:ext uri="{FF2B5EF4-FFF2-40B4-BE49-F238E27FC236}">
                <a16:creationId xmlns:a16="http://schemas.microsoft.com/office/drawing/2014/main" id="{9E6C5587-F286-4146-AA75-BDFB9D99228E}"/>
              </a:ext>
            </a:extLst>
          </p:cNvPr>
          <p:cNvSpPr>
            <a:spLocks noGrp="1"/>
          </p:cNvSpPr>
          <p:nvPr>
            <p:ph type="body" sz="quarter" idx="11"/>
          </p:nvPr>
        </p:nvSpPr>
        <p:spPr>
          <a:xfrm>
            <a:off x="710881" y="1590102"/>
            <a:ext cx="10749598" cy="1368855"/>
          </a:xfrm>
        </p:spPr>
        <p:txBody>
          <a:bodyPr/>
          <a:lstStyle/>
          <a:p>
            <a:r>
              <a:rPr lang="zh-CN" altLang="en-US" dirty="0"/>
              <a:t>电子围栏列表分</a:t>
            </a:r>
            <a:r>
              <a:rPr lang="en-US" altLang="zh-CN" dirty="0"/>
              <a:t>2</a:t>
            </a:r>
            <a:r>
              <a:rPr lang="zh-CN" altLang="en-US" dirty="0"/>
              <a:t>个接口，一个是在列表管理页面中使用，一个是在新增车辆时使用。</a:t>
            </a:r>
            <a:endParaRPr lang="en-US" altLang="zh-CN" dirty="0"/>
          </a:p>
          <a:p>
            <a:r>
              <a:rPr lang="zh-CN" altLang="en-US" dirty="0"/>
              <a:t>电子围栏分页列表接口：</a:t>
            </a:r>
            <a:r>
              <a:rPr lang="en-US" altLang="zh-CN" dirty="0"/>
              <a:t> </a:t>
            </a:r>
            <a:r>
              <a:rPr lang="en-US" altLang="zh-CN" dirty="0">
                <a:hlinkClick r:id="rId2"/>
              </a:rPr>
              <a:t>https://mock-java.itheima.net/project/3308/interface/api/41712</a:t>
            </a:r>
            <a:endParaRPr lang="en-US" altLang="zh-CN" dirty="0"/>
          </a:p>
          <a:p>
            <a:r>
              <a:rPr lang="zh-CN" altLang="en-US" dirty="0"/>
              <a:t>电子围栏列表：</a:t>
            </a:r>
            <a:r>
              <a:rPr lang="en-US" altLang="zh-CN" dirty="0"/>
              <a:t> </a:t>
            </a:r>
            <a:r>
              <a:rPr lang="en-US" altLang="zh-CN" dirty="0">
                <a:hlinkClick r:id="rId3"/>
              </a:rPr>
              <a:t>https://mock-java.itheima.net/project/3308/interface/api/41714</a:t>
            </a:r>
            <a:endParaRPr lang="en-US" altLang="zh-CN" dirty="0"/>
          </a:p>
          <a:p>
            <a:endParaRPr lang="zh-CN" altLang="en-US" dirty="0"/>
          </a:p>
        </p:txBody>
      </p:sp>
      <p:pic>
        <p:nvPicPr>
          <p:cNvPr id="6" name="图片 5">
            <a:extLst>
              <a:ext uri="{FF2B5EF4-FFF2-40B4-BE49-F238E27FC236}">
                <a16:creationId xmlns:a16="http://schemas.microsoft.com/office/drawing/2014/main" id="{912C5200-51EA-4F34-B248-28B7AA54D45A}"/>
              </a:ext>
            </a:extLst>
          </p:cNvPr>
          <p:cNvPicPr>
            <a:picLocks noChangeAspect="1"/>
          </p:cNvPicPr>
          <p:nvPr/>
        </p:nvPicPr>
        <p:blipFill>
          <a:blip r:embed="rId4"/>
          <a:stretch>
            <a:fillRect/>
          </a:stretch>
        </p:blipFill>
        <p:spPr>
          <a:xfrm>
            <a:off x="710880" y="2958957"/>
            <a:ext cx="3518154" cy="3655695"/>
          </a:xfrm>
          <a:prstGeom prst="rect">
            <a:avLst/>
          </a:prstGeom>
          <a:ln>
            <a:solidFill>
              <a:srgbClr val="C00000"/>
            </a:solidFill>
            <a:prstDash val="dash"/>
          </a:ln>
        </p:spPr>
      </p:pic>
      <p:pic>
        <p:nvPicPr>
          <p:cNvPr id="7" name="图片 6">
            <a:extLst>
              <a:ext uri="{FF2B5EF4-FFF2-40B4-BE49-F238E27FC236}">
                <a16:creationId xmlns:a16="http://schemas.microsoft.com/office/drawing/2014/main" id="{7574004A-3E42-4570-90C5-9433A4F501EA}"/>
              </a:ext>
            </a:extLst>
          </p:cNvPr>
          <p:cNvPicPr>
            <a:picLocks noChangeAspect="1"/>
          </p:cNvPicPr>
          <p:nvPr/>
        </p:nvPicPr>
        <p:blipFill>
          <a:blip r:embed="rId5"/>
          <a:stretch>
            <a:fillRect/>
          </a:stretch>
        </p:blipFill>
        <p:spPr>
          <a:xfrm>
            <a:off x="4684212" y="2958957"/>
            <a:ext cx="7077075" cy="2695575"/>
          </a:xfrm>
          <a:prstGeom prst="rect">
            <a:avLst/>
          </a:prstGeom>
          <a:ln>
            <a:solidFill>
              <a:srgbClr val="C00000"/>
            </a:solidFill>
            <a:prstDash val="dash"/>
          </a:ln>
        </p:spPr>
      </p:pic>
    </p:spTree>
    <p:extLst>
      <p:ext uri="{BB962C8B-B14F-4D97-AF65-F5344CB8AC3E}">
        <p14:creationId xmlns:p14="http://schemas.microsoft.com/office/powerpoint/2010/main" val="2568521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电子围栏功能开发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详情</a:t>
            </a:r>
          </a:p>
        </p:txBody>
      </p:sp>
      <p:sp>
        <p:nvSpPr>
          <p:cNvPr id="5" name="文本占位符 1">
            <a:extLst>
              <a:ext uri="{FF2B5EF4-FFF2-40B4-BE49-F238E27FC236}">
                <a16:creationId xmlns:a16="http://schemas.microsoft.com/office/drawing/2014/main" id="{66FE8953-5A6C-49D4-85D6-024452896503}"/>
              </a:ext>
            </a:extLst>
          </p:cNvPr>
          <p:cNvSpPr>
            <a:spLocks noGrp="1"/>
          </p:cNvSpPr>
          <p:nvPr>
            <p:ph type="body" sz="quarter" idx="11"/>
          </p:nvPr>
        </p:nvSpPr>
        <p:spPr>
          <a:xfrm>
            <a:off x="710881" y="1590102"/>
            <a:ext cx="10749598" cy="947615"/>
          </a:xfrm>
        </p:spPr>
        <p:txBody>
          <a:bodyPr/>
          <a:lstStyle/>
          <a:p>
            <a:r>
              <a:rPr lang="zh-CN" altLang="en-US" dirty="0"/>
              <a:t>根据</a:t>
            </a:r>
            <a:r>
              <a:rPr lang="en-US" altLang="zh-CN" dirty="0"/>
              <a:t>id</a:t>
            </a:r>
            <a:r>
              <a:rPr lang="zh-CN" altLang="en-US" dirty="0"/>
              <a:t>查询电子围栏详情，返回多边形坐标数据，在地图上将电子围栏展现出来。</a:t>
            </a:r>
            <a:endParaRPr lang="en-US" altLang="zh-CN" dirty="0"/>
          </a:p>
          <a:p>
            <a:r>
              <a:rPr lang="zh-CN" altLang="en-US" dirty="0"/>
              <a:t>接口地址：</a:t>
            </a:r>
            <a:r>
              <a:rPr lang="en-US" altLang="zh-CN" dirty="0"/>
              <a:t> </a:t>
            </a:r>
            <a:r>
              <a:rPr lang="en-US" altLang="zh-CN" dirty="0">
                <a:hlinkClick r:id="rId2"/>
              </a:rPr>
              <a:t>https://mock-java.itheima.net/project/3308/interface/api/41718</a:t>
            </a:r>
            <a:endParaRPr lang="en-US" altLang="zh-CN" dirty="0"/>
          </a:p>
        </p:txBody>
      </p:sp>
      <p:pic>
        <p:nvPicPr>
          <p:cNvPr id="6" name="图片 5">
            <a:extLst>
              <a:ext uri="{FF2B5EF4-FFF2-40B4-BE49-F238E27FC236}">
                <a16:creationId xmlns:a16="http://schemas.microsoft.com/office/drawing/2014/main" id="{6A7EEECA-98F5-44ED-AF8F-1512517FD99D}"/>
              </a:ext>
            </a:extLst>
          </p:cNvPr>
          <p:cNvPicPr>
            <a:picLocks noChangeAspect="1"/>
          </p:cNvPicPr>
          <p:nvPr/>
        </p:nvPicPr>
        <p:blipFill>
          <a:blip r:embed="rId3"/>
          <a:stretch>
            <a:fillRect/>
          </a:stretch>
        </p:blipFill>
        <p:spPr>
          <a:xfrm>
            <a:off x="1037957" y="2608510"/>
            <a:ext cx="6581775" cy="3448050"/>
          </a:xfrm>
          <a:prstGeom prst="rect">
            <a:avLst/>
          </a:prstGeom>
          <a:ln>
            <a:solidFill>
              <a:srgbClr val="C00000"/>
            </a:solidFill>
            <a:prstDash val="dash"/>
          </a:ln>
        </p:spPr>
      </p:pic>
    </p:spTree>
    <p:extLst>
      <p:ext uri="{BB962C8B-B14F-4D97-AF65-F5344CB8AC3E}">
        <p14:creationId xmlns:p14="http://schemas.microsoft.com/office/powerpoint/2010/main" val="743833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电子围栏功能开发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修改</a:t>
            </a:r>
          </a:p>
        </p:txBody>
      </p:sp>
      <p:sp>
        <p:nvSpPr>
          <p:cNvPr id="5" name="文本占位符 1">
            <a:extLst>
              <a:ext uri="{FF2B5EF4-FFF2-40B4-BE49-F238E27FC236}">
                <a16:creationId xmlns:a16="http://schemas.microsoft.com/office/drawing/2014/main" id="{ACA75B38-3FD6-4933-80B0-CFFBB36EC1FF}"/>
              </a:ext>
            </a:extLst>
          </p:cNvPr>
          <p:cNvSpPr>
            <a:spLocks noGrp="1"/>
          </p:cNvSpPr>
          <p:nvPr>
            <p:ph type="body" sz="quarter" idx="11"/>
          </p:nvPr>
        </p:nvSpPr>
        <p:spPr>
          <a:xfrm>
            <a:off x="710881" y="1590102"/>
            <a:ext cx="10749598" cy="1725592"/>
          </a:xfrm>
        </p:spPr>
        <p:txBody>
          <a:bodyPr/>
          <a:lstStyle/>
          <a:p>
            <a:r>
              <a:rPr lang="zh-CN" altLang="en-US" dirty="0"/>
              <a:t>修改电子围栏需要将坐标重新提交，更新到百度地图与</a:t>
            </a:r>
            <a:r>
              <a:rPr lang="en-US" altLang="zh-CN" dirty="0"/>
              <a:t>MongoDB</a:t>
            </a:r>
            <a:r>
              <a:rPr lang="zh-CN" altLang="en-US" dirty="0"/>
              <a:t>数据库。</a:t>
            </a:r>
            <a:endParaRPr lang="en-US" altLang="zh-CN" dirty="0"/>
          </a:p>
          <a:p>
            <a:r>
              <a:rPr lang="zh-CN" altLang="en-US" dirty="0"/>
              <a:t>百度地图</a:t>
            </a:r>
            <a:r>
              <a:rPr lang="en-US" altLang="zh-CN" dirty="0"/>
              <a:t>API</a:t>
            </a:r>
            <a:r>
              <a:rPr lang="zh-CN" altLang="en-US" dirty="0"/>
              <a:t>接口：</a:t>
            </a:r>
            <a:r>
              <a:rPr lang="en-US" altLang="zh-CN" dirty="0">
                <a:hlinkClick r:id="rId2"/>
              </a:rPr>
              <a:t>https://lbsyun.baidu.com/index.php?title=yingyan/api/v3/geofence#service-page-anchor8</a:t>
            </a:r>
            <a:r>
              <a:rPr lang="en-US" altLang="zh-CN" dirty="0"/>
              <a:t> </a:t>
            </a:r>
          </a:p>
          <a:p>
            <a:r>
              <a:rPr lang="zh-CN" altLang="en-US" dirty="0"/>
              <a:t>接口地址：</a:t>
            </a:r>
            <a:r>
              <a:rPr lang="en-US" altLang="zh-CN" dirty="0">
                <a:hlinkClick r:id="rId3"/>
              </a:rPr>
              <a:t>https://mock-java.itheima.net/project/3308/interface/api/41708</a:t>
            </a:r>
            <a:endParaRPr lang="en-US" altLang="zh-CN" dirty="0"/>
          </a:p>
        </p:txBody>
      </p:sp>
      <p:pic>
        <p:nvPicPr>
          <p:cNvPr id="6" name="图片 5">
            <a:extLst>
              <a:ext uri="{FF2B5EF4-FFF2-40B4-BE49-F238E27FC236}">
                <a16:creationId xmlns:a16="http://schemas.microsoft.com/office/drawing/2014/main" id="{15007FB9-FE85-483A-8F1D-7B901B23356C}"/>
              </a:ext>
            </a:extLst>
          </p:cNvPr>
          <p:cNvPicPr>
            <a:picLocks noChangeAspect="1"/>
          </p:cNvPicPr>
          <p:nvPr/>
        </p:nvPicPr>
        <p:blipFill>
          <a:blip r:embed="rId4"/>
          <a:stretch>
            <a:fillRect/>
          </a:stretch>
        </p:blipFill>
        <p:spPr>
          <a:xfrm>
            <a:off x="803447" y="3418726"/>
            <a:ext cx="3947160" cy="3253740"/>
          </a:xfrm>
          <a:prstGeom prst="rect">
            <a:avLst/>
          </a:prstGeom>
          <a:ln>
            <a:solidFill>
              <a:srgbClr val="C00000"/>
            </a:solidFill>
            <a:prstDash val="dash"/>
          </a:ln>
        </p:spPr>
      </p:pic>
    </p:spTree>
    <p:extLst>
      <p:ext uri="{BB962C8B-B14F-4D97-AF65-F5344CB8AC3E}">
        <p14:creationId xmlns:p14="http://schemas.microsoft.com/office/powerpoint/2010/main" val="57106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地图技术在物流行业的应用</a:t>
            </a:r>
          </a:p>
        </p:txBody>
      </p:sp>
      <p:sp>
        <p:nvSpPr>
          <p:cNvPr id="11" name="文本占位符 1">
            <a:extLst>
              <a:ext uri="{FF2B5EF4-FFF2-40B4-BE49-F238E27FC236}">
                <a16:creationId xmlns:a16="http://schemas.microsoft.com/office/drawing/2014/main" id="{9CE8BC8D-34D0-4027-AAE9-EBCD025C3895}"/>
              </a:ext>
            </a:extLst>
          </p:cNvPr>
          <p:cNvSpPr>
            <a:spLocks noGrp="1"/>
          </p:cNvSpPr>
          <p:nvPr>
            <p:ph type="body" sz="quarter" idx="11"/>
          </p:nvPr>
        </p:nvSpPr>
        <p:spPr>
          <a:xfrm>
            <a:off x="721201" y="1457270"/>
            <a:ext cx="10749598" cy="1364487"/>
          </a:xfrm>
        </p:spPr>
        <p:txBody>
          <a:bodyPr/>
          <a:lstStyle/>
          <a:p>
            <a:r>
              <a:rPr lang="zh-CN" altLang="en-US" dirty="0"/>
              <a:t>物流调度主要是指在物流过程中</a:t>
            </a:r>
            <a:r>
              <a:rPr lang="en-US" altLang="zh-CN" dirty="0"/>
              <a:t>,</a:t>
            </a:r>
            <a:r>
              <a:rPr lang="zh-CN" altLang="en-US" dirty="0"/>
              <a:t>物流公司根据待发货物的重量、去向、规格、加急程度等对所属的车辆和人员进行合理的安排和调度。</a:t>
            </a:r>
            <a:endParaRPr lang="en-US" altLang="zh-CN" dirty="0"/>
          </a:p>
          <a:p>
            <a:r>
              <a:rPr lang="zh-CN" altLang="en-US" dirty="0"/>
              <a:t>智能调度系统可以高效、准确的完成这一系列的调度工作。</a:t>
            </a:r>
          </a:p>
        </p:txBody>
      </p:sp>
      <p:sp>
        <p:nvSpPr>
          <p:cNvPr id="4" name="文本占位符 3">
            <a:extLst>
              <a:ext uri="{FF2B5EF4-FFF2-40B4-BE49-F238E27FC236}">
                <a16:creationId xmlns:a16="http://schemas.microsoft.com/office/drawing/2014/main" id="{444FC8E1-D7CC-453A-839E-3CE18AF84BE5}"/>
              </a:ext>
            </a:extLst>
          </p:cNvPr>
          <p:cNvSpPr>
            <a:spLocks noGrp="1"/>
          </p:cNvSpPr>
          <p:nvPr>
            <p:ph type="body" sz="quarter" idx="10"/>
          </p:nvPr>
        </p:nvSpPr>
        <p:spPr>
          <a:xfrm>
            <a:off x="710880" y="940081"/>
            <a:ext cx="10749599" cy="517190"/>
          </a:xfrm>
        </p:spPr>
        <p:txBody>
          <a:bodyPr/>
          <a:lstStyle/>
          <a:p>
            <a:r>
              <a:rPr lang="zh-CN" altLang="en-US" dirty="0"/>
              <a:t>场景</a:t>
            </a:r>
            <a:r>
              <a:rPr lang="en-US" altLang="zh-CN" dirty="0"/>
              <a:t>1</a:t>
            </a:r>
            <a:r>
              <a:rPr lang="zh-CN" altLang="en-US" dirty="0"/>
              <a:t>：智能调度</a:t>
            </a:r>
          </a:p>
        </p:txBody>
      </p:sp>
      <p:pic>
        <p:nvPicPr>
          <p:cNvPr id="1026" name="Picture 2">
            <a:extLst>
              <a:ext uri="{FF2B5EF4-FFF2-40B4-BE49-F238E27FC236}">
                <a16:creationId xmlns:a16="http://schemas.microsoft.com/office/drawing/2014/main" id="{2C7F432D-64C0-40C6-AB18-B7E0C9558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181" y="2983599"/>
            <a:ext cx="6687503"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722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电子围栏功能开发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删除</a:t>
            </a:r>
          </a:p>
        </p:txBody>
      </p:sp>
      <p:sp>
        <p:nvSpPr>
          <p:cNvPr id="5" name="文本占位符 1">
            <a:extLst>
              <a:ext uri="{FF2B5EF4-FFF2-40B4-BE49-F238E27FC236}">
                <a16:creationId xmlns:a16="http://schemas.microsoft.com/office/drawing/2014/main" id="{6A3709AF-F810-43DB-979E-50F364216D78}"/>
              </a:ext>
            </a:extLst>
          </p:cNvPr>
          <p:cNvSpPr>
            <a:spLocks noGrp="1"/>
          </p:cNvSpPr>
          <p:nvPr>
            <p:ph type="body" sz="quarter" idx="11"/>
          </p:nvPr>
        </p:nvSpPr>
        <p:spPr>
          <a:xfrm>
            <a:off x="710881" y="1590102"/>
            <a:ext cx="10749598" cy="2108595"/>
          </a:xfrm>
        </p:spPr>
        <p:txBody>
          <a:bodyPr/>
          <a:lstStyle/>
          <a:p>
            <a:r>
              <a:rPr lang="zh-CN" altLang="en-US" dirty="0"/>
              <a:t>删除电子围栏需要将百度地图以及</a:t>
            </a:r>
            <a:r>
              <a:rPr lang="en-US" altLang="zh-CN" dirty="0"/>
              <a:t>MongoDB</a:t>
            </a:r>
            <a:r>
              <a:rPr lang="zh-CN" altLang="en-US" dirty="0"/>
              <a:t>中的围栏数据均删除。</a:t>
            </a:r>
            <a:endParaRPr lang="en-US" altLang="zh-CN" dirty="0"/>
          </a:p>
          <a:p>
            <a:r>
              <a:rPr lang="zh-CN" altLang="en-US" dirty="0"/>
              <a:t>百度地图</a:t>
            </a:r>
            <a:r>
              <a:rPr lang="en-US" altLang="zh-CN" dirty="0"/>
              <a:t>API</a:t>
            </a:r>
            <a:r>
              <a:rPr lang="zh-CN" altLang="en-US" dirty="0"/>
              <a:t>接口：</a:t>
            </a:r>
            <a:r>
              <a:rPr lang="en-US" altLang="zh-CN" dirty="0">
                <a:hlinkClick r:id="rId2"/>
              </a:rPr>
              <a:t>https://lbsyun.baidu.com/index.php?title=yingyan/api/v3/geofence#service-page-anchor11</a:t>
            </a:r>
            <a:r>
              <a:rPr lang="en-US" altLang="zh-CN" dirty="0"/>
              <a:t> </a:t>
            </a:r>
          </a:p>
          <a:p>
            <a:r>
              <a:rPr lang="zh-CN" altLang="en-US" dirty="0"/>
              <a:t>接口地址：</a:t>
            </a:r>
            <a:r>
              <a:rPr lang="en-US" altLang="zh-CN" dirty="0">
                <a:hlinkClick r:id="rId3"/>
              </a:rPr>
              <a:t>https://mock-java.itheima.net/project/3308/interface/api/41716</a:t>
            </a:r>
            <a:endParaRPr lang="en-US" altLang="zh-CN" dirty="0"/>
          </a:p>
        </p:txBody>
      </p:sp>
    </p:spTree>
    <p:extLst>
      <p:ext uri="{BB962C8B-B14F-4D97-AF65-F5344CB8AC3E}">
        <p14:creationId xmlns:p14="http://schemas.microsoft.com/office/powerpoint/2010/main" val="361118666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AD210B-8694-43A4-891A-E8DB3482E724}"/>
              </a:ext>
            </a:extLst>
          </p:cNvPr>
          <p:cNvSpPr>
            <a:spLocks noGrp="1"/>
          </p:cNvSpPr>
          <p:nvPr>
            <p:ph type="body" sz="quarter" idx="10"/>
          </p:nvPr>
        </p:nvSpPr>
        <p:spPr>
          <a:xfrm>
            <a:off x="5103847" y="1173480"/>
            <a:ext cx="5760538" cy="4511040"/>
          </a:xfrm>
        </p:spPr>
        <p:txBody>
          <a:bodyPr/>
          <a:lstStyle/>
          <a:p>
            <a:r>
              <a:rPr lang="zh-CN" altLang="en-US" dirty="0"/>
              <a:t>新增电子围栏</a:t>
            </a:r>
          </a:p>
          <a:p>
            <a:r>
              <a:rPr lang="zh-CN" altLang="en-US" dirty="0"/>
              <a:t>查询电子围栏列表（</a:t>
            </a:r>
            <a:r>
              <a:rPr lang="en-US" altLang="zh-CN" dirty="0"/>
              <a:t>2</a:t>
            </a:r>
            <a:r>
              <a:rPr lang="zh-CN" altLang="en-US" dirty="0"/>
              <a:t>个接口）</a:t>
            </a:r>
          </a:p>
          <a:p>
            <a:r>
              <a:rPr lang="zh-CN" altLang="en-US" dirty="0"/>
              <a:t>更新电子围栏</a:t>
            </a:r>
          </a:p>
          <a:p>
            <a:r>
              <a:rPr lang="zh-CN" altLang="en-US" dirty="0"/>
              <a:t>删除电子围栏</a:t>
            </a:r>
          </a:p>
        </p:txBody>
      </p:sp>
    </p:spTree>
    <p:extLst>
      <p:ext uri="{BB962C8B-B14F-4D97-AF65-F5344CB8AC3E}">
        <p14:creationId xmlns:p14="http://schemas.microsoft.com/office/powerpoint/2010/main" val="1501654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车辆管理功能开发</a:t>
            </a:r>
            <a:endParaRPr lang="en-US" altLang="zh-CN" dirty="0"/>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07</a:t>
            </a:r>
          </a:p>
        </p:txBody>
      </p:sp>
    </p:spTree>
    <p:extLst>
      <p:ext uri="{BB962C8B-B14F-4D97-AF65-F5344CB8AC3E}">
        <p14:creationId xmlns:p14="http://schemas.microsoft.com/office/powerpoint/2010/main" val="178535787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车辆管理功能开发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车辆列表</a:t>
            </a:r>
          </a:p>
        </p:txBody>
      </p:sp>
      <p:sp>
        <p:nvSpPr>
          <p:cNvPr id="5" name="文本占位符 1">
            <a:extLst>
              <a:ext uri="{FF2B5EF4-FFF2-40B4-BE49-F238E27FC236}">
                <a16:creationId xmlns:a16="http://schemas.microsoft.com/office/drawing/2014/main" id="{57973D7D-8CFE-4B8D-9DBE-B85EFE9D3B06}"/>
              </a:ext>
            </a:extLst>
          </p:cNvPr>
          <p:cNvSpPr>
            <a:spLocks noGrp="1"/>
          </p:cNvSpPr>
          <p:nvPr>
            <p:ph type="body" sz="quarter" idx="11"/>
          </p:nvPr>
        </p:nvSpPr>
        <p:spPr>
          <a:xfrm>
            <a:off x="710881" y="1590102"/>
            <a:ext cx="10749598" cy="1667448"/>
          </a:xfrm>
        </p:spPr>
        <p:txBody>
          <a:bodyPr/>
          <a:lstStyle/>
          <a:p>
            <a:r>
              <a:rPr lang="zh-CN" altLang="en-US" dirty="0"/>
              <a:t>查询车辆列表时，需要查询百度鹰眼服务，判断车辆是否有超出电子围栏。</a:t>
            </a:r>
            <a:endParaRPr lang="en-US" altLang="zh-CN" dirty="0"/>
          </a:p>
          <a:p>
            <a:r>
              <a:rPr lang="zh-CN" altLang="en-US" dirty="0"/>
              <a:t>百度鹰眼服务地址：</a:t>
            </a:r>
            <a:r>
              <a:rPr lang="en-US" altLang="zh-CN" dirty="0">
                <a:hlinkClick r:id="rId2"/>
              </a:rPr>
              <a:t>https://lbsyun.baidu.com/index.php?title=yingyan/api/v3/geofencealarm#service-page-anchor4</a:t>
            </a:r>
            <a:r>
              <a:rPr lang="en-US" altLang="zh-CN" dirty="0"/>
              <a:t> </a:t>
            </a:r>
          </a:p>
          <a:p>
            <a:r>
              <a:rPr lang="zh-CN" altLang="en-US" dirty="0"/>
              <a:t>接口地址：</a:t>
            </a:r>
            <a:r>
              <a:rPr lang="en-US" altLang="zh-CN" dirty="0">
                <a:hlinkClick r:id="rId3"/>
              </a:rPr>
              <a:t>https://mock-java.itheima.net/project/3308/interface/api/41726</a:t>
            </a:r>
            <a:r>
              <a:rPr lang="en-US" altLang="zh-CN" dirty="0"/>
              <a:t> </a:t>
            </a:r>
          </a:p>
        </p:txBody>
      </p:sp>
      <p:pic>
        <p:nvPicPr>
          <p:cNvPr id="6" name="图片 5">
            <a:extLst>
              <a:ext uri="{FF2B5EF4-FFF2-40B4-BE49-F238E27FC236}">
                <a16:creationId xmlns:a16="http://schemas.microsoft.com/office/drawing/2014/main" id="{3B00E80C-4BDB-4EE9-B6B0-FF6F5586E485}"/>
              </a:ext>
            </a:extLst>
          </p:cNvPr>
          <p:cNvPicPr>
            <a:picLocks noChangeAspect="1"/>
          </p:cNvPicPr>
          <p:nvPr/>
        </p:nvPicPr>
        <p:blipFill>
          <a:blip r:embed="rId4"/>
          <a:stretch>
            <a:fillRect/>
          </a:stretch>
        </p:blipFill>
        <p:spPr>
          <a:xfrm>
            <a:off x="773429" y="3429000"/>
            <a:ext cx="10687050" cy="2128838"/>
          </a:xfrm>
          <a:prstGeom prst="rect">
            <a:avLst/>
          </a:prstGeom>
          <a:ln>
            <a:solidFill>
              <a:srgbClr val="C00000"/>
            </a:solidFill>
            <a:prstDash val="dash"/>
          </a:ln>
        </p:spPr>
      </p:pic>
    </p:spTree>
    <p:extLst>
      <p:ext uri="{BB962C8B-B14F-4D97-AF65-F5344CB8AC3E}">
        <p14:creationId xmlns:p14="http://schemas.microsoft.com/office/powerpoint/2010/main" val="1784410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车辆管理功能开发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新增车辆</a:t>
            </a:r>
          </a:p>
        </p:txBody>
      </p:sp>
      <p:sp>
        <p:nvSpPr>
          <p:cNvPr id="7" name="文本占位符 1">
            <a:extLst>
              <a:ext uri="{FF2B5EF4-FFF2-40B4-BE49-F238E27FC236}">
                <a16:creationId xmlns:a16="http://schemas.microsoft.com/office/drawing/2014/main" id="{D4DF4E76-4850-4ADD-AA8C-4AB6F6B31683}"/>
              </a:ext>
            </a:extLst>
          </p:cNvPr>
          <p:cNvSpPr>
            <a:spLocks noGrp="1"/>
          </p:cNvSpPr>
          <p:nvPr>
            <p:ph type="body" sz="quarter" idx="11"/>
          </p:nvPr>
        </p:nvSpPr>
        <p:spPr>
          <a:xfrm>
            <a:off x="710881" y="1590102"/>
            <a:ext cx="10749598" cy="1430500"/>
          </a:xfrm>
        </p:spPr>
        <p:txBody>
          <a:bodyPr/>
          <a:lstStyle/>
          <a:p>
            <a:r>
              <a:rPr lang="zh-CN" altLang="en-US" dirty="0"/>
              <a:t>新增车辆时需要将车辆作为</a:t>
            </a:r>
            <a:r>
              <a:rPr lang="en-US" altLang="zh-CN" dirty="0"/>
              <a:t>Entity</a:t>
            </a:r>
            <a:r>
              <a:rPr lang="zh-CN" altLang="en-US" dirty="0"/>
              <a:t>注册到百度鹰眼服务中，并且将其加入到电子围栏中。</a:t>
            </a:r>
            <a:endParaRPr lang="en-US" altLang="zh-CN" dirty="0"/>
          </a:p>
          <a:p>
            <a:r>
              <a:rPr lang="zh-CN" altLang="en-US" dirty="0"/>
              <a:t>百度地图鹰眼</a:t>
            </a:r>
            <a:r>
              <a:rPr lang="en-US" altLang="zh-CN" dirty="0"/>
              <a:t>Entity</a:t>
            </a:r>
            <a:r>
              <a:rPr lang="zh-CN" altLang="en-US" dirty="0"/>
              <a:t>新增成功后，需要将车辆数据存储到</a:t>
            </a:r>
            <a:r>
              <a:rPr lang="en-US" altLang="zh-CN" dirty="0"/>
              <a:t>MongoDB</a:t>
            </a:r>
            <a:r>
              <a:rPr lang="zh-CN" altLang="en-US" dirty="0"/>
              <a:t>表</a:t>
            </a:r>
            <a:r>
              <a:rPr lang="en-US" altLang="zh-CN" dirty="0" err="1"/>
              <a:t>tb_vehicle</a:t>
            </a:r>
            <a:r>
              <a:rPr lang="zh-CN" altLang="en-US" dirty="0"/>
              <a:t>中。</a:t>
            </a:r>
            <a:endParaRPr lang="en-US" altLang="zh-CN" dirty="0"/>
          </a:p>
          <a:p>
            <a:r>
              <a:rPr lang="zh-CN" altLang="en-US" dirty="0"/>
              <a:t>接口地址：</a:t>
            </a:r>
            <a:r>
              <a:rPr lang="en-US" altLang="zh-CN" dirty="0"/>
              <a:t> </a:t>
            </a:r>
            <a:r>
              <a:rPr lang="en-US" altLang="zh-CN" dirty="0">
                <a:hlinkClick r:id="rId2"/>
              </a:rPr>
              <a:t>https://mock-java.itheima.net/project/3308/interface/api/41724</a:t>
            </a:r>
            <a:endParaRPr lang="en-US" altLang="zh-CN" dirty="0"/>
          </a:p>
        </p:txBody>
      </p:sp>
      <p:pic>
        <p:nvPicPr>
          <p:cNvPr id="8" name="图片 7">
            <a:extLst>
              <a:ext uri="{FF2B5EF4-FFF2-40B4-BE49-F238E27FC236}">
                <a16:creationId xmlns:a16="http://schemas.microsoft.com/office/drawing/2014/main" id="{93C00CD8-9138-44C2-A542-DB1E338F1786}"/>
              </a:ext>
            </a:extLst>
          </p:cNvPr>
          <p:cNvPicPr>
            <a:picLocks noChangeAspect="1"/>
          </p:cNvPicPr>
          <p:nvPr/>
        </p:nvPicPr>
        <p:blipFill>
          <a:blip r:embed="rId3"/>
          <a:stretch>
            <a:fillRect/>
          </a:stretch>
        </p:blipFill>
        <p:spPr>
          <a:xfrm>
            <a:off x="5096390" y="2888486"/>
            <a:ext cx="3619405" cy="3649504"/>
          </a:xfrm>
          <a:prstGeom prst="rect">
            <a:avLst/>
          </a:prstGeom>
          <a:ln>
            <a:solidFill>
              <a:srgbClr val="C00000"/>
            </a:solidFill>
            <a:prstDash val="dash"/>
          </a:ln>
        </p:spPr>
      </p:pic>
      <p:pic>
        <p:nvPicPr>
          <p:cNvPr id="9" name="图片 8">
            <a:extLst>
              <a:ext uri="{FF2B5EF4-FFF2-40B4-BE49-F238E27FC236}">
                <a16:creationId xmlns:a16="http://schemas.microsoft.com/office/drawing/2014/main" id="{4EE1F188-22E2-4E86-8462-463F8A4E6816}"/>
              </a:ext>
            </a:extLst>
          </p:cNvPr>
          <p:cNvPicPr>
            <a:picLocks noChangeAspect="1"/>
          </p:cNvPicPr>
          <p:nvPr/>
        </p:nvPicPr>
        <p:blipFill>
          <a:blip r:embed="rId4"/>
          <a:stretch>
            <a:fillRect/>
          </a:stretch>
        </p:blipFill>
        <p:spPr>
          <a:xfrm>
            <a:off x="1002921" y="2905113"/>
            <a:ext cx="2811971" cy="3784282"/>
          </a:xfrm>
          <a:prstGeom prst="rect">
            <a:avLst/>
          </a:prstGeom>
          <a:ln>
            <a:solidFill>
              <a:srgbClr val="C00000"/>
            </a:solidFill>
            <a:prstDash val="dash"/>
          </a:ln>
        </p:spPr>
      </p:pic>
    </p:spTree>
    <p:extLst>
      <p:ext uri="{BB962C8B-B14F-4D97-AF65-F5344CB8AC3E}">
        <p14:creationId xmlns:p14="http://schemas.microsoft.com/office/powerpoint/2010/main" val="3128195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车辆管理功能开发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车辆详情</a:t>
            </a:r>
          </a:p>
        </p:txBody>
      </p:sp>
      <p:sp>
        <p:nvSpPr>
          <p:cNvPr id="5" name="文本占位符 1">
            <a:extLst>
              <a:ext uri="{FF2B5EF4-FFF2-40B4-BE49-F238E27FC236}">
                <a16:creationId xmlns:a16="http://schemas.microsoft.com/office/drawing/2014/main" id="{AF10374B-020C-4A56-B01F-865939107F7C}"/>
              </a:ext>
            </a:extLst>
          </p:cNvPr>
          <p:cNvSpPr>
            <a:spLocks noGrp="1"/>
          </p:cNvSpPr>
          <p:nvPr>
            <p:ph type="body" sz="quarter" idx="11"/>
          </p:nvPr>
        </p:nvSpPr>
        <p:spPr>
          <a:xfrm>
            <a:off x="710881" y="1590102"/>
            <a:ext cx="10749598" cy="972123"/>
          </a:xfrm>
        </p:spPr>
        <p:txBody>
          <a:bodyPr/>
          <a:lstStyle/>
          <a:p>
            <a:r>
              <a:rPr lang="zh-CN" altLang="en-US" dirty="0"/>
              <a:t>查询车辆的详细信息。</a:t>
            </a:r>
            <a:endParaRPr lang="en-US" altLang="zh-CN" dirty="0"/>
          </a:p>
          <a:p>
            <a:r>
              <a:rPr lang="zh-CN" altLang="en-US" dirty="0"/>
              <a:t>接口文档：</a:t>
            </a:r>
            <a:r>
              <a:rPr lang="en-US" altLang="zh-CN" dirty="0">
                <a:hlinkClick r:id="rId2"/>
              </a:rPr>
              <a:t>https://mock-java.itheima.net/project/3308/interface/api/41728</a:t>
            </a:r>
            <a:endParaRPr lang="en-US" altLang="zh-CN" dirty="0"/>
          </a:p>
        </p:txBody>
      </p:sp>
      <p:pic>
        <p:nvPicPr>
          <p:cNvPr id="6" name="图片 5">
            <a:extLst>
              <a:ext uri="{FF2B5EF4-FFF2-40B4-BE49-F238E27FC236}">
                <a16:creationId xmlns:a16="http://schemas.microsoft.com/office/drawing/2014/main" id="{A3BE4CCF-16AF-4CDB-BC3A-F4AD4A2F954E}"/>
              </a:ext>
            </a:extLst>
          </p:cNvPr>
          <p:cNvPicPr>
            <a:picLocks noChangeAspect="1"/>
          </p:cNvPicPr>
          <p:nvPr/>
        </p:nvPicPr>
        <p:blipFill>
          <a:blip r:embed="rId3"/>
          <a:stretch>
            <a:fillRect/>
          </a:stretch>
        </p:blipFill>
        <p:spPr>
          <a:xfrm>
            <a:off x="731521" y="2447943"/>
            <a:ext cx="2944559" cy="4110228"/>
          </a:xfrm>
          <a:prstGeom prst="rect">
            <a:avLst/>
          </a:prstGeom>
          <a:ln>
            <a:solidFill>
              <a:srgbClr val="C00000"/>
            </a:solidFill>
            <a:prstDash val="dash"/>
          </a:ln>
        </p:spPr>
      </p:pic>
    </p:spTree>
    <p:extLst>
      <p:ext uri="{BB962C8B-B14F-4D97-AF65-F5344CB8AC3E}">
        <p14:creationId xmlns:p14="http://schemas.microsoft.com/office/powerpoint/2010/main" val="3645707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车辆管理功能开发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车辆删除</a:t>
            </a:r>
          </a:p>
        </p:txBody>
      </p:sp>
      <p:sp>
        <p:nvSpPr>
          <p:cNvPr id="5" name="文本占位符 1">
            <a:extLst>
              <a:ext uri="{FF2B5EF4-FFF2-40B4-BE49-F238E27FC236}">
                <a16:creationId xmlns:a16="http://schemas.microsoft.com/office/drawing/2014/main" id="{3D5DA70D-745A-42B6-A715-789761839A70}"/>
              </a:ext>
            </a:extLst>
          </p:cNvPr>
          <p:cNvSpPr>
            <a:spLocks noGrp="1"/>
          </p:cNvSpPr>
          <p:nvPr>
            <p:ph type="body" sz="quarter" idx="11"/>
          </p:nvPr>
        </p:nvSpPr>
        <p:spPr>
          <a:xfrm>
            <a:off x="710881" y="1590102"/>
            <a:ext cx="10749598" cy="972123"/>
          </a:xfrm>
        </p:spPr>
        <p:txBody>
          <a:bodyPr/>
          <a:lstStyle/>
          <a:p>
            <a:r>
              <a:rPr lang="zh-CN" altLang="en-US" dirty="0"/>
              <a:t>删除车辆信息，同时要删除百度鹰眼服务中的</a:t>
            </a:r>
            <a:r>
              <a:rPr lang="en-US" altLang="zh-CN" dirty="0"/>
              <a:t>Entity</a:t>
            </a:r>
            <a:r>
              <a:rPr lang="zh-CN" altLang="en-US" dirty="0"/>
              <a:t>和</a:t>
            </a:r>
            <a:r>
              <a:rPr lang="en-US" altLang="zh-CN" dirty="0"/>
              <a:t>MongoDB</a:t>
            </a:r>
            <a:r>
              <a:rPr lang="zh-CN" altLang="en-US" dirty="0"/>
              <a:t>中的车辆数据。</a:t>
            </a:r>
            <a:endParaRPr lang="en-US" altLang="zh-CN" dirty="0"/>
          </a:p>
          <a:p>
            <a:r>
              <a:rPr lang="zh-CN" altLang="en-US" dirty="0"/>
              <a:t>接口文档：</a:t>
            </a:r>
            <a:r>
              <a:rPr lang="en-US" altLang="zh-CN" dirty="0">
                <a:hlinkClick r:id="rId2"/>
              </a:rPr>
              <a:t>https://mock-java.itheima.net/project/3308/interface/api/41722</a:t>
            </a:r>
            <a:r>
              <a:rPr lang="en-US" altLang="zh-CN" dirty="0"/>
              <a:t> </a:t>
            </a:r>
          </a:p>
        </p:txBody>
      </p:sp>
      <p:pic>
        <p:nvPicPr>
          <p:cNvPr id="6" name="图片 5">
            <a:extLst>
              <a:ext uri="{FF2B5EF4-FFF2-40B4-BE49-F238E27FC236}">
                <a16:creationId xmlns:a16="http://schemas.microsoft.com/office/drawing/2014/main" id="{2706C1C2-9023-4955-9FAB-A102BE00A07C}"/>
              </a:ext>
            </a:extLst>
          </p:cNvPr>
          <p:cNvPicPr>
            <a:picLocks noChangeAspect="1"/>
          </p:cNvPicPr>
          <p:nvPr/>
        </p:nvPicPr>
        <p:blipFill>
          <a:blip r:embed="rId3"/>
          <a:stretch>
            <a:fillRect/>
          </a:stretch>
        </p:blipFill>
        <p:spPr>
          <a:xfrm>
            <a:off x="537319" y="2801921"/>
            <a:ext cx="11096720" cy="1254157"/>
          </a:xfrm>
          <a:prstGeom prst="rect">
            <a:avLst/>
          </a:prstGeom>
          <a:ln>
            <a:solidFill>
              <a:srgbClr val="C00000"/>
            </a:solidFill>
            <a:prstDash val="dash"/>
          </a:ln>
        </p:spPr>
      </p:pic>
    </p:spTree>
    <p:extLst>
      <p:ext uri="{BB962C8B-B14F-4D97-AF65-F5344CB8AC3E}">
        <p14:creationId xmlns:p14="http://schemas.microsoft.com/office/powerpoint/2010/main" val="3921391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车辆管理功能开发</a:t>
            </a:r>
          </a:p>
        </p:txBody>
      </p:sp>
      <p:sp>
        <p:nvSpPr>
          <p:cNvPr id="4" name="文本占位符 3">
            <a:extLst>
              <a:ext uri="{FF2B5EF4-FFF2-40B4-BE49-F238E27FC236}">
                <a16:creationId xmlns:a16="http://schemas.microsoft.com/office/drawing/2014/main" id="{B6092E30-F78C-4F5C-9949-9A497D9839C9}"/>
              </a:ext>
            </a:extLst>
          </p:cNvPr>
          <p:cNvSpPr>
            <a:spLocks noGrp="1"/>
          </p:cNvSpPr>
          <p:nvPr>
            <p:ph type="body" sz="quarter" idx="10"/>
          </p:nvPr>
        </p:nvSpPr>
        <p:spPr/>
        <p:txBody>
          <a:bodyPr/>
          <a:lstStyle/>
          <a:p>
            <a:r>
              <a:rPr lang="zh-CN" altLang="en-US" dirty="0"/>
              <a:t>车辆更新</a:t>
            </a:r>
            <a:r>
              <a:rPr lang="zh-CN" altLang="en-US" dirty="0">
                <a:solidFill>
                  <a:srgbClr val="FF0000"/>
                </a:solidFill>
              </a:rPr>
              <a:t>（作业）</a:t>
            </a:r>
          </a:p>
        </p:txBody>
      </p:sp>
      <p:sp>
        <p:nvSpPr>
          <p:cNvPr id="5" name="文本占位符 1">
            <a:extLst>
              <a:ext uri="{FF2B5EF4-FFF2-40B4-BE49-F238E27FC236}">
                <a16:creationId xmlns:a16="http://schemas.microsoft.com/office/drawing/2014/main" id="{B69EB7E1-0758-4AC3-A315-C389FAFE9D17}"/>
              </a:ext>
            </a:extLst>
          </p:cNvPr>
          <p:cNvSpPr>
            <a:spLocks noGrp="1"/>
          </p:cNvSpPr>
          <p:nvPr>
            <p:ph type="body" sz="quarter" idx="11"/>
          </p:nvPr>
        </p:nvSpPr>
        <p:spPr>
          <a:xfrm>
            <a:off x="710881" y="1590102"/>
            <a:ext cx="10749598" cy="2035130"/>
          </a:xfrm>
        </p:spPr>
        <p:txBody>
          <a:bodyPr/>
          <a:lstStyle/>
          <a:p>
            <a:r>
              <a:rPr lang="zh-CN" altLang="en-US" dirty="0"/>
              <a:t>更新车辆信息。</a:t>
            </a:r>
            <a:endParaRPr lang="en-US" altLang="zh-CN" dirty="0"/>
          </a:p>
          <a:p>
            <a:r>
              <a:rPr lang="zh-CN" altLang="en-US" dirty="0"/>
              <a:t>接口文档：</a:t>
            </a:r>
            <a:r>
              <a:rPr lang="en-US" altLang="zh-CN" dirty="0">
                <a:hlinkClick r:id="rId2"/>
              </a:rPr>
              <a:t>https://mock-java.itheima.net/project/3308/interface/api/41720</a:t>
            </a:r>
            <a:r>
              <a:rPr lang="en-US" altLang="zh-CN" dirty="0"/>
              <a:t> </a:t>
            </a:r>
          </a:p>
          <a:p>
            <a:r>
              <a:rPr lang="zh-CN" altLang="en-US" dirty="0"/>
              <a:t>如果车辆关联的电子围栏变更的话，需要这样做：</a:t>
            </a:r>
            <a:endParaRPr lang="en-US" altLang="zh-CN" dirty="0"/>
          </a:p>
          <a:p>
            <a:pPr lvl="1"/>
            <a:r>
              <a:rPr lang="zh-CN" altLang="en-US" dirty="0"/>
              <a:t>在原有的电子围栏中将该车辆删除</a:t>
            </a:r>
            <a:endParaRPr lang="en-US" altLang="zh-CN" dirty="0"/>
          </a:p>
          <a:p>
            <a:pPr lvl="1"/>
            <a:r>
              <a:rPr lang="zh-CN" altLang="en-US" dirty="0"/>
              <a:t>将该车辆加入新的电子围栏中</a:t>
            </a:r>
            <a:endParaRPr lang="en-US" altLang="zh-CN" dirty="0"/>
          </a:p>
        </p:txBody>
      </p:sp>
    </p:spTree>
    <p:extLst>
      <p:ext uri="{BB962C8B-B14F-4D97-AF65-F5344CB8AC3E}">
        <p14:creationId xmlns:p14="http://schemas.microsoft.com/office/powerpoint/2010/main" val="23083145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AD210B-8694-43A4-891A-E8DB3482E724}"/>
              </a:ext>
            </a:extLst>
          </p:cNvPr>
          <p:cNvSpPr>
            <a:spLocks noGrp="1"/>
          </p:cNvSpPr>
          <p:nvPr>
            <p:ph type="body" sz="quarter" idx="10"/>
          </p:nvPr>
        </p:nvSpPr>
        <p:spPr>
          <a:xfrm>
            <a:off x="5103847" y="1173480"/>
            <a:ext cx="5760538" cy="4511040"/>
          </a:xfrm>
        </p:spPr>
        <p:txBody>
          <a:bodyPr/>
          <a:lstStyle/>
          <a:p>
            <a:r>
              <a:rPr lang="zh-CN" altLang="en-US" dirty="0"/>
              <a:t>实现新增、查询、删除车辆</a:t>
            </a:r>
          </a:p>
          <a:p>
            <a:r>
              <a:rPr lang="zh-CN" altLang="en-US" dirty="0"/>
              <a:t>车辆与电子围栏之间的关系</a:t>
            </a:r>
          </a:p>
          <a:p>
            <a:r>
              <a:rPr lang="zh-CN" altLang="en-US" dirty="0"/>
              <a:t>需要自己完成更新车辆的功能</a:t>
            </a:r>
          </a:p>
        </p:txBody>
      </p:sp>
    </p:spTree>
    <p:extLst>
      <p:ext uri="{BB962C8B-B14F-4D97-AF65-F5344CB8AC3E}">
        <p14:creationId xmlns:p14="http://schemas.microsoft.com/office/powerpoint/2010/main" val="3192132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地图技术在物流行业的应用</a:t>
            </a:r>
          </a:p>
        </p:txBody>
      </p:sp>
      <p:sp>
        <p:nvSpPr>
          <p:cNvPr id="11" name="文本占位符 1">
            <a:extLst>
              <a:ext uri="{FF2B5EF4-FFF2-40B4-BE49-F238E27FC236}">
                <a16:creationId xmlns:a16="http://schemas.microsoft.com/office/drawing/2014/main" id="{9CE8BC8D-34D0-4027-AAE9-EBCD025C3895}"/>
              </a:ext>
            </a:extLst>
          </p:cNvPr>
          <p:cNvSpPr>
            <a:spLocks noGrp="1"/>
          </p:cNvSpPr>
          <p:nvPr>
            <p:ph type="body" sz="quarter" idx="11"/>
          </p:nvPr>
        </p:nvSpPr>
        <p:spPr>
          <a:xfrm>
            <a:off x="710880" y="1520084"/>
            <a:ext cx="10749598" cy="891344"/>
          </a:xfrm>
        </p:spPr>
        <p:txBody>
          <a:bodyPr/>
          <a:lstStyle/>
          <a:p>
            <a:pPr marL="0" indent="0">
              <a:buNone/>
            </a:pPr>
            <a:r>
              <a:rPr lang="zh-CN" altLang="en-US" dirty="0"/>
              <a:t>解决车辆运行线路相关的问题，包括车辆的线路规划、车辆运行时的电子围栏（线性电子围栏及区域性电子围栏）、车辆运行线路的轨迹纠偏、车辆运行记录的线路补偿。</a:t>
            </a:r>
          </a:p>
          <a:p>
            <a:pPr marL="0" indent="0">
              <a:buNone/>
            </a:pPr>
            <a:endParaRPr lang="zh-CN" altLang="en-US" dirty="0"/>
          </a:p>
        </p:txBody>
      </p:sp>
      <p:sp>
        <p:nvSpPr>
          <p:cNvPr id="4" name="文本占位符 3">
            <a:extLst>
              <a:ext uri="{FF2B5EF4-FFF2-40B4-BE49-F238E27FC236}">
                <a16:creationId xmlns:a16="http://schemas.microsoft.com/office/drawing/2014/main" id="{444FC8E1-D7CC-453A-839E-3CE18AF84BE5}"/>
              </a:ext>
            </a:extLst>
          </p:cNvPr>
          <p:cNvSpPr>
            <a:spLocks noGrp="1"/>
          </p:cNvSpPr>
          <p:nvPr>
            <p:ph type="body" sz="quarter" idx="10"/>
          </p:nvPr>
        </p:nvSpPr>
        <p:spPr>
          <a:xfrm>
            <a:off x="710880" y="940081"/>
            <a:ext cx="10749599" cy="517190"/>
          </a:xfrm>
        </p:spPr>
        <p:txBody>
          <a:bodyPr/>
          <a:lstStyle/>
          <a:p>
            <a:r>
              <a:rPr lang="zh-CN" altLang="en-US" dirty="0"/>
              <a:t>场景</a:t>
            </a:r>
            <a:r>
              <a:rPr lang="en-US" altLang="zh-CN" dirty="0"/>
              <a:t>2</a:t>
            </a:r>
            <a:r>
              <a:rPr lang="zh-CN" altLang="en-US" dirty="0"/>
              <a:t>：货车轨迹监控</a:t>
            </a:r>
          </a:p>
        </p:txBody>
      </p:sp>
      <p:pic>
        <p:nvPicPr>
          <p:cNvPr id="2050" name="Picture 2">
            <a:extLst>
              <a:ext uri="{FF2B5EF4-FFF2-40B4-BE49-F238E27FC236}">
                <a16:creationId xmlns:a16="http://schemas.microsoft.com/office/drawing/2014/main" id="{D02B071A-0D06-4171-9F6E-F306D2D62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880" y="2661639"/>
            <a:ext cx="49530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3057F16-2F6C-4F5E-85D9-B25CA106E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80" y="2661639"/>
            <a:ext cx="49530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7FF5F77-58CC-4EBF-9863-0F0E668F3D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80" y="2661639"/>
            <a:ext cx="49530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3174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50"/>
                                        </p:tgtEl>
                                      </p:cBhvr>
                                    </p:animEffect>
                                    <p:set>
                                      <p:cBhvr>
                                        <p:cTn id="12" dur="1" fill="hold">
                                          <p:stCondLst>
                                            <p:cond delay="499"/>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barn(inVertical)">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054"/>
                                        </p:tgtEl>
                                      </p:cBhvr>
                                    </p:animEffect>
                                    <p:set>
                                      <p:cBhvr>
                                        <p:cTn id="22" dur="1" fill="hold">
                                          <p:stCondLst>
                                            <p:cond delay="499"/>
                                          </p:stCondLst>
                                        </p:cTn>
                                        <p:tgtEl>
                                          <p:spTgt spid="205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barn(inVertical)">
                                      <p:cBhvr>
                                        <p:cTn id="2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地图技术在物流行业的应用</a:t>
            </a:r>
          </a:p>
        </p:txBody>
      </p:sp>
      <p:sp>
        <p:nvSpPr>
          <p:cNvPr id="11" name="文本占位符 1">
            <a:extLst>
              <a:ext uri="{FF2B5EF4-FFF2-40B4-BE49-F238E27FC236}">
                <a16:creationId xmlns:a16="http://schemas.microsoft.com/office/drawing/2014/main" id="{9CE8BC8D-34D0-4027-AAE9-EBCD025C3895}"/>
              </a:ext>
            </a:extLst>
          </p:cNvPr>
          <p:cNvSpPr>
            <a:spLocks noGrp="1"/>
          </p:cNvSpPr>
          <p:nvPr>
            <p:ph type="body" sz="quarter" idx="11"/>
          </p:nvPr>
        </p:nvSpPr>
        <p:spPr>
          <a:xfrm>
            <a:off x="710880" y="1520084"/>
            <a:ext cx="10749598" cy="517190"/>
          </a:xfrm>
        </p:spPr>
        <p:txBody>
          <a:bodyPr/>
          <a:lstStyle/>
          <a:p>
            <a:pPr marL="0" indent="0">
              <a:buNone/>
            </a:pPr>
            <a:r>
              <a:rPr lang="zh-CN" altLang="en-US" dirty="0"/>
              <a:t>结合批量算路服务，实现快递员派送时的多点路线规划，提升派件效率，结合地图展现，方便、直观。</a:t>
            </a:r>
          </a:p>
        </p:txBody>
      </p:sp>
      <p:sp>
        <p:nvSpPr>
          <p:cNvPr id="4" name="文本占位符 3">
            <a:extLst>
              <a:ext uri="{FF2B5EF4-FFF2-40B4-BE49-F238E27FC236}">
                <a16:creationId xmlns:a16="http://schemas.microsoft.com/office/drawing/2014/main" id="{444FC8E1-D7CC-453A-839E-3CE18AF84BE5}"/>
              </a:ext>
            </a:extLst>
          </p:cNvPr>
          <p:cNvSpPr>
            <a:spLocks noGrp="1"/>
          </p:cNvSpPr>
          <p:nvPr>
            <p:ph type="body" sz="quarter" idx="10"/>
          </p:nvPr>
        </p:nvSpPr>
        <p:spPr>
          <a:xfrm>
            <a:off x="710880" y="940081"/>
            <a:ext cx="10749599" cy="517190"/>
          </a:xfrm>
        </p:spPr>
        <p:txBody>
          <a:bodyPr/>
          <a:lstStyle/>
          <a:p>
            <a:r>
              <a:rPr lang="zh-CN" altLang="en-US" dirty="0"/>
              <a:t>场景</a:t>
            </a:r>
            <a:r>
              <a:rPr lang="en-US" altLang="zh-CN" dirty="0"/>
              <a:t>3</a:t>
            </a:r>
            <a:r>
              <a:rPr lang="zh-CN" altLang="en-US" dirty="0"/>
              <a:t>：快递员多点路线规划</a:t>
            </a:r>
          </a:p>
        </p:txBody>
      </p:sp>
      <p:pic>
        <p:nvPicPr>
          <p:cNvPr id="3074" name="Picture 2">
            <a:extLst>
              <a:ext uri="{FF2B5EF4-FFF2-40B4-BE49-F238E27FC236}">
                <a16:creationId xmlns:a16="http://schemas.microsoft.com/office/drawing/2014/main" id="{23E88241-4115-4A5A-B50A-D69FCDB0D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472" y="2271319"/>
            <a:ext cx="7924800" cy="422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200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地图技术在物流行业的应用</a:t>
            </a:r>
          </a:p>
        </p:txBody>
      </p:sp>
      <p:sp>
        <p:nvSpPr>
          <p:cNvPr id="11" name="文本占位符 1">
            <a:extLst>
              <a:ext uri="{FF2B5EF4-FFF2-40B4-BE49-F238E27FC236}">
                <a16:creationId xmlns:a16="http://schemas.microsoft.com/office/drawing/2014/main" id="{9CE8BC8D-34D0-4027-AAE9-EBCD025C3895}"/>
              </a:ext>
            </a:extLst>
          </p:cNvPr>
          <p:cNvSpPr>
            <a:spLocks noGrp="1"/>
          </p:cNvSpPr>
          <p:nvPr>
            <p:ph type="body" sz="quarter" idx="11"/>
          </p:nvPr>
        </p:nvSpPr>
        <p:spPr>
          <a:xfrm>
            <a:off x="710880" y="1520084"/>
            <a:ext cx="10749598" cy="517190"/>
          </a:xfrm>
        </p:spPr>
        <p:txBody>
          <a:bodyPr/>
          <a:lstStyle/>
          <a:p>
            <a:pPr marL="0" indent="0">
              <a:buNone/>
            </a:pPr>
            <a:r>
              <a:rPr lang="zh-CN" altLang="en-US" dirty="0"/>
              <a:t>通过地址解析的坐标与收派区域结合完成分单。</a:t>
            </a:r>
          </a:p>
        </p:txBody>
      </p:sp>
      <p:sp>
        <p:nvSpPr>
          <p:cNvPr id="4" name="文本占位符 3">
            <a:extLst>
              <a:ext uri="{FF2B5EF4-FFF2-40B4-BE49-F238E27FC236}">
                <a16:creationId xmlns:a16="http://schemas.microsoft.com/office/drawing/2014/main" id="{444FC8E1-D7CC-453A-839E-3CE18AF84BE5}"/>
              </a:ext>
            </a:extLst>
          </p:cNvPr>
          <p:cNvSpPr>
            <a:spLocks noGrp="1"/>
          </p:cNvSpPr>
          <p:nvPr>
            <p:ph type="body" sz="quarter" idx="10"/>
          </p:nvPr>
        </p:nvSpPr>
        <p:spPr>
          <a:xfrm>
            <a:off x="710880" y="940081"/>
            <a:ext cx="10749599" cy="517190"/>
          </a:xfrm>
        </p:spPr>
        <p:txBody>
          <a:bodyPr/>
          <a:lstStyle/>
          <a:p>
            <a:r>
              <a:rPr lang="zh-CN" altLang="en-US" dirty="0"/>
              <a:t>场景</a:t>
            </a:r>
            <a:r>
              <a:rPr lang="en-US" altLang="zh-CN" dirty="0"/>
              <a:t>4</a:t>
            </a:r>
            <a:r>
              <a:rPr lang="zh-CN" altLang="en-US" dirty="0"/>
              <a:t>：快递分单</a:t>
            </a:r>
          </a:p>
        </p:txBody>
      </p:sp>
      <p:pic>
        <p:nvPicPr>
          <p:cNvPr id="4098" name="Picture 2">
            <a:extLst>
              <a:ext uri="{FF2B5EF4-FFF2-40B4-BE49-F238E27FC236}">
                <a16:creationId xmlns:a16="http://schemas.microsoft.com/office/drawing/2014/main" id="{CE2148BB-4F0D-4B89-B191-AFC1F3A7A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589" y="2256534"/>
            <a:ext cx="7924800" cy="422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795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B6D541-246E-4EFE-90CC-995386E71FBF}"/>
              </a:ext>
            </a:extLst>
          </p:cNvPr>
          <p:cNvSpPr>
            <a:spLocks noGrp="1"/>
          </p:cNvSpPr>
          <p:nvPr>
            <p:ph type="title"/>
          </p:nvPr>
        </p:nvSpPr>
        <p:spPr/>
        <p:txBody>
          <a:bodyPr/>
          <a:lstStyle/>
          <a:p>
            <a:r>
              <a:rPr lang="zh-CN" altLang="en-US" dirty="0"/>
              <a:t>地图技术在物流行业的应用</a:t>
            </a:r>
          </a:p>
        </p:txBody>
      </p:sp>
      <p:sp>
        <p:nvSpPr>
          <p:cNvPr id="11" name="文本占位符 1">
            <a:extLst>
              <a:ext uri="{FF2B5EF4-FFF2-40B4-BE49-F238E27FC236}">
                <a16:creationId xmlns:a16="http://schemas.microsoft.com/office/drawing/2014/main" id="{9CE8BC8D-34D0-4027-AAE9-EBCD025C3895}"/>
              </a:ext>
            </a:extLst>
          </p:cNvPr>
          <p:cNvSpPr>
            <a:spLocks noGrp="1"/>
          </p:cNvSpPr>
          <p:nvPr>
            <p:ph type="body" sz="quarter" idx="11"/>
          </p:nvPr>
        </p:nvSpPr>
        <p:spPr>
          <a:xfrm>
            <a:off x="710880" y="1520084"/>
            <a:ext cx="10749598" cy="517190"/>
          </a:xfrm>
        </p:spPr>
        <p:txBody>
          <a:bodyPr/>
          <a:lstStyle/>
          <a:p>
            <a:pPr marL="0" indent="0">
              <a:buNone/>
            </a:pPr>
            <a:r>
              <a:rPr lang="zh-CN" altLang="en-US" dirty="0"/>
              <a:t>结合地理编码和地点检索，分析订单分布，辅助驿站选址。</a:t>
            </a:r>
          </a:p>
        </p:txBody>
      </p:sp>
      <p:sp>
        <p:nvSpPr>
          <p:cNvPr id="4" name="文本占位符 3">
            <a:extLst>
              <a:ext uri="{FF2B5EF4-FFF2-40B4-BE49-F238E27FC236}">
                <a16:creationId xmlns:a16="http://schemas.microsoft.com/office/drawing/2014/main" id="{444FC8E1-D7CC-453A-839E-3CE18AF84BE5}"/>
              </a:ext>
            </a:extLst>
          </p:cNvPr>
          <p:cNvSpPr>
            <a:spLocks noGrp="1"/>
          </p:cNvSpPr>
          <p:nvPr>
            <p:ph type="body" sz="quarter" idx="10"/>
          </p:nvPr>
        </p:nvSpPr>
        <p:spPr>
          <a:xfrm>
            <a:off x="710880" y="940081"/>
            <a:ext cx="10749599" cy="517190"/>
          </a:xfrm>
        </p:spPr>
        <p:txBody>
          <a:bodyPr/>
          <a:lstStyle/>
          <a:p>
            <a:r>
              <a:rPr lang="zh-CN" altLang="en-US" dirty="0"/>
              <a:t>场景</a:t>
            </a:r>
            <a:r>
              <a:rPr lang="en-US" altLang="zh-CN" dirty="0"/>
              <a:t>5</a:t>
            </a:r>
            <a:r>
              <a:rPr lang="zh-CN" altLang="en-US" dirty="0"/>
              <a:t>：驿站选址</a:t>
            </a:r>
          </a:p>
        </p:txBody>
      </p:sp>
      <p:pic>
        <p:nvPicPr>
          <p:cNvPr id="5122" name="Picture 2">
            <a:extLst>
              <a:ext uri="{FF2B5EF4-FFF2-40B4-BE49-F238E27FC236}">
                <a16:creationId xmlns:a16="http://schemas.microsoft.com/office/drawing/2014/main" id="{9C60DE0B-5C92-47E3-972F-F682D5B7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392331"/>
            <a:ext cx="7924800" cy="422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634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180780F-C9DB-2444-81D9-0C48F0501E10}"/>
              </a:ext>
            </a:extLst>
          </p:cNvPr>
          <p:cNvSpPr>
            <a:spLocks noGrp="1"/>
          </p:cNvSpPr>
          <p:nvPr>
            <p:ph type="ctrTitle"/>
          </p:nvPr>
        </p:nvSpPr>
        <p:spPr>
          <a:xfrm>
            <a:off x="5239173" y="2677478"/>
            <a:ext cx="6725920" cy="548322"/>
          </a:xfrm>
        </p:spPr>
        <p:txBody>
          <a:bodyPr>
            <a:normAutofit fontScale="90000"/>
          </a:bodyPr>
          <a:lstStyle/>
          <a:p>
            <a:r>
              <a:rPr lang="zh-CN" altLang="en-US" dirty="0"/>
              <a:t>金运物流项目简介</a:t>
            </a:r>
            <a:endParaRPr lang="en-US" altLang="zh-CN" dirty="0"/>
          </a:p>
        </p:txBody>
      </p:sp>
      <p:sp>
        <p:nvSpPr>
          <p:cNvPr id="5" name="文本占位符 4">
            <a:extLst>
              <a:ext uri="{FF2B5EF4-FFF2-40B4-BE49-F238E27FC236}">
                <a16:creationId xmlns:a16="http://schemas.microsoft.com/office/drawing/2014/main" id="{E7AC8956-CADA-F84A-BC5C-542D3650A295}"/>
              </a:ext>
            </a:extLst>
          </p:cNvPr>
          <p:cNvSpPr>
            <a:spLocks noGrp="1"/>
          </p:cNvSpPr>
          <p:nvPr>
            <p:ph type="body" sz="quarter" idx="11"/>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3950463586"/>
      </p:ext>
    </p:extLst>
  </p:cSld>
  <p:clrMapOvr>
    <a:masterClrMapping/>
  </p:clrMapOvr>
  <p:transition spd="slow">
    <p:push dir="u"/>
  </p:transition>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30358</TotalTime>
  <Words>1850</Words>
  <Application>Microsoft Office PowerPoint</Application>
  <PresentationFormat>宽屏</PresentationFormat>
  <Paragraphs>183</Paragraphs>
  <Slides>49</Slides>
  <Notes>0</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49</vt:i4>
      </vt:variant>
    </vt:vector>
  </HeadingPairs>
  <TitlesOfParts>
    <vt:vector size="67" baseType="lpstr">
      <vt:lpstr>Alibaba PuHuiTi B</vt:lpstr>
      <vt:lpstr>Alibaba PuHuiTi M</vt:lpstr>
      <vt:lpstr>Alibaba PuHuiTi R</vt:lpstr>
      <vt:lpstr>阿里巴巴普惠体</vt:lpstr>
      <vt:lpstr>等线</vt:lpstr>
      <vt:lpstr>黑体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地图专题课程</vt:lpstr>
      <vt:lpstr>PowerPoint 演示文稿</vt:lpstr>
      <vt:lpstr>地图技术在物流行业的应用</vt:lpstr>
      <vt:lpstr>地图技术在物流行业的应用</vt:lpstr>
      <vt:lpstr>地图技术在物流行业的应用</vt:lpstr>
      <vt:lpstr>地图技术在物流行业的应用</vt:lpstr>
      <vt:lpstr>地图技术在物流行业的应用</vt:lpstr>
      <vt:lpstr>地图技术在物流行业的应用</vt:lpstr>
      <vt:lpstr>金运物流项目简介</vt:lpstr>
      <vt:lpstr>项目简介</vt:lpstr>
      <vt:lpstr>项目简介</vt:lpstr>
      <vt:lpstr>项目简介</vt:lpstr>
      <vt:lpstr>项目简介</vt:lpstr>
      <vt:lpstr>项目简介</vt:lpstr>
      <vt:lpstr>项目简介</vt:lpstr>
      <vt:lpstr>PowerPoint 演示文稿</vt:lpstr>
      <vt:lpstr>搭建工程</vt:lpstr>
      <vt:lpstr>搭建工程</vt:lpstr>
      <vt:lpstr>搭建工程</vt:lpstr>
      <vt:lpstr>搭建工程</vt:lpstr>
      <vt:lpstr>订单管理功能开发</vt:lpstr>
      <vt:lpstr>订单管理功能开发</vt:lpstr>
      <vt:lpstr>订单管理功能开发</vt:lpstr>
      <vt:lpstr>订单管理功能开发</vt:lpstr>
      <vt:lpstr>订单管理功能开发</vt:lpstr>
      <vt:lpstr>订单管理功能开发</vt:lpstr>
      <vt:lpstr>运单管理功能开发</vt:lpstr>
      <vt:lpstr>运单管理功能开发</vt:lpstr>
      <vt:lpstr>运单管理功能开发</vt:lpstr>
      <vt:lpstr>运单管理功能开发</vt:lpstr>
      <vt:lpstr>运单管理功能开发</vt:lpstr>
      <vt:lpstr>运单管理功能开发</vt:lpstr>
      <vt:lpstr>运单管理功能开发</vt:lpstr>
      <vt:lpstr>电子围栏功能开发</vt:lpstr>
      <vt:lpstr>电子围栏功能开发</vt:lpstr>
      <vt:lpstr>电子围栏功能开发</vt:lpstr>
      <vt:lpstr>电子围栏功能开发</vt:lpstr>
      <vt:lpstr>电子围栏功能开发</vt:lpstr>
      <vt:lpstr>电子围栏功能开发</vt:lpstr>
      <vt:lpstr>电子围栏功能开发</vt:lpstr>
      <vt:lpstr>PowerPoint 演示文稿</vt:lpstr>
      <vt:lpstr>车辆管理功能开发</vt:lpstr>
      <vt:lpstr>车辆管理功能开发</vt:lpstr>
      <vt:lpstr>车辆管理功能开发</vt:lpstr>
      <vt:lpstr>车辆管理功能开发</vt:lpstr>
      <vt:lpstr>车辆管理功能开发</vt:lpstr>
      <vt:lpstr>车辆管理功能开发</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zhijun</cp:lastModifiedBy>
  <cp:revision>908</cp:revision>
  <dcterms:created xsi:type="dcterms:W3CDTF">2020-03-31T02:23:27Z</dcterms:created>
  <dcterms:modified xsi:type="dcterms:W3CDTF">2021-09-24T15:14:36Z</dcterms:modified>
</cp:coreProperties>
</file>